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0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3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8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7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0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7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4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2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7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1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A8E3066-9394-450B-B7DB-AA293CE1DA9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B3718E8-FD7A-4721-AE9A-C4E763E52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0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35E49-55AD-4DCF-A41F-6AA749DAF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830" y="1154243"/>
            <a:ext cx="9198349" cy="3174583"/>
          </a:xfrm>
        </p:spPr>
        <p:txBody>
          <a:bodyPr>
            <a:no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«Индивидуальный маршрут по подготовке обучающегося как фактор обеспечения результативного участия исследовательских работ НОУ»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DF0C01-C65E-425E-BC3C-87C05B5F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550" y="4916774"/>
            <a:ext cx="3627619" cy="152511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Сокова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 Игоревна</a:t>
            </a:r>
          </a:p>
          <a:p>
            <a:pPr algn="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«СШ №30 с УИОП»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D499C2-FC85-431E-B520-E9D9CE2A46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5" y="457036"/>
            <a:ext cx="1410305" cy="13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1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C94A7E8F-0CA3-443A-9F34-B88297511215}"/>
              </a:ext>
            </a:extLst>
          </p:cNvPr>
          <p:cNvSpPr/>
          <p:nvPr/>
        </p:nvSpPr>
        <p:spPr>
          <a:xfrm>
            <a:off x="838200" y="5169693"/>
            <a:ext cx="10515600" cy="100965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242EFFC0-8828-46F5-AB35-BEB97D78B13E}"/>
              </a:ext>
            </a:extLst>
          </p:cNvPr>
          <p:cNvSpPr/>
          <p:nvPr/>
        </p:nvSpPr>
        <p:spPr>
          <a:xfrm>
            <a:off x="457200" y="3429000"/>
            <a:ext cx="10896600" cy="11430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E4F79-8F56-4D23-B8F4-55D802DE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23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5.Работа над практической значимостью </a:t>
            </a:r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 </a:t>
            </a:r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видов деятельности, в которых могут быть использованы полученные в ходе исследования результаты</a:t>
            </a:r>
            <a:r>
              <a:rPr lang="ru-RU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9AFD9-8FDA-490D-AAB8-DEBB4E901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59968"/>
            <a:ext cx="11125200" cy="552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«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Зачем я хочу проводить это исследование? Где я могу применить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полученные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результаты?». 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Успешна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работа, которая заканчивается созданием продукта или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результаты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которой можно применить в обычной жизни.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0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DF256-79D1-4F36-BAD0-8FD46167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6.Подготовка к защите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DE76-ACD9-431F-8E9E-BFFDA6B2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4"/>
            <a:ext cx="10877550" cy="449897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над деталями выступления. Работа над взаимодействием с аудиторией.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Тайминг (временной регламент)	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Предварительное составление тезисов						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возможных вопросов и подбор ответов.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наглядного материала и цифровых ресурсов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Секундомер">
            <a:extLst>
              <a:ext uri="{FF2B5EF4-FFF2-40B4-BE49-F238E27FC236}">
                <a16:creationId xmlns:a16="http://schemas.microsoft.com/office/drawing/2014/main" id="{F3E746FF-43A9-43D5-8DB4-8E9BA4E91C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18" y="3090094"/>
            <a:ext cx="2490382" cy="14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6F290-2812-4712-BA91-69FEF95D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7.Выступление на школьном этапе НОУ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56B0F-EE73-4CAC-86FA-7E740FDA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09700"/>
            <a:ext cx="11125200" cy="476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Секции: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«Окружающий мир», «Гуманитарные науки», «Точные науки» 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062051-07AE-4B45-8D83-353EFDE930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99" y="4231156"/>
            <a:ext cx="2042006" cy="272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6591CC-A5F2-44F0-84BE-28E4F2EA9A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81" y="4415453"/>
            <a:ext cx="3285638" cy="246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1774C8-9D08-49E6-9284-F0B42D16AD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46" y="1760633"/>
            <a:ext cx="3447845" cy="25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C02D0C-EBD1-49F6-A17B-D48A585337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1" y="1958069"/>
            <a:ext cx="2921349" cy="2191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A232491-CA0E-42A9-B8D8-F96E787FB38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0" y="4415453"/>
            <a:ext cx="3036517" cy="227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0B8120-DE81-4212-A72D-35D60AC7765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15" y="1088634"/>
            <a:ext cx="3216586" cy="241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315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06A9E8-63D4-4159-9E6B-A32ABF29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397977"/>
            <a:ext cx="11135458" cy="516987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Научно-исследовательская работа осуществляется в тесном сотрудничестве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обучающегося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учителя.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обучающийся захотел участвовать в научно-исследовательской работе, необходимо формировать интерес к исследованию.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учиться работать с различными источниками информации, выступать с докладами, выполнять творческие задания, развивать самостоятельность.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25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4F635-A839-4DE9-BC31-92785B5E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  маршрут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C591B-99C5-4BF3-952E-95FCF4B6A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это персональный путь реализации личностного потенциала обучающегося, основанный на личностных смыслах и ценностях, потребностях и мотивах, путь достижения заданных результатов. </a:t>
            </a:r>
            <a:endParaRPr lang="ru-RU" dirty="0"/>
          </a:p>
        </p:txBody>
      </p:sp>
      <p:pic>
        <p:nvPicPr>
          <p:cNvPr id="7" name="Рисунок 6" descr="График и заметка панели с карандашом">
            <a:extLst>
              <a:ext uri="{FF2B5EF4-FFF2-40B4-BE49-F238E27FC236}">
                <a16:creationId xmlns:a16="http://schemas.microsoft.com/office/drawing/2014/main" id="{885FA209-6FA7-4273-8FFC-5BAF2ECB35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10954" y="2902048"/>
            <a:ext cx="3285392" cy="32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46EF9-D41D-4DD6-8864-D913D024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B929B9-6152-4B97-B039-DD418A7B4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973708"/>
              </p:ext>
            </p:extLst>
          </p:nvPr>
        </p:nvGraphicFramePr>
        <p:xfrm>
          <a:off x="316522" y="291410"/>
          <a:ext cx="11491547" cy="622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691">
                  <a:extLst>
                    <a:ext uri="{9D8B030D-6E8A-4147-A177-3AD203B41FA5}">
                      <a16:colId xmlns:a16="http://schemas.microsoft.com/office/drawing/2014/main" val="58053063"/>
                    </a:ext>
                  </a:extLst>
                </a:gridCol>
                <a:gridCol w="6176881">
                  <a:extLst>
                    <a:ext uri="{9D8B030D-6E8A-4147-A177-3AD203B41FA5}">
                      <a16:colId xmlns:a16="http://schemas.microsoft.com/office/drawing/2014/main" val="1726818121"/>
                    </a:ext>
                  </a:extLst>
                </a:gridCol>
                <a:gridCol w="1958785">
                  <a:extLst>
                    <a:ext uri="{9D8B030D-6E8A-4147-A177-3AD203B41FA5}">
                      <a16:colId xmlns:a16="http://schemas.microsoft.com/office/drawing/2014/main" val="2396649261"/>
                    </a:ext>
                  </a:extLst>
                </a:gridCol>
                <a:gridCol w="2383190">
                  <a:extLst>
                    <a:ext uri="{9D8B030D-6E8A-4147-A177-3AD203B41FA5}">
                      <a16:colId xmlns:a16="http://schemas.microsoft.com/office/drawing/2014/main" val="1024003620"/>
                    </a:ext>
                  </a:extLst>
                </a:gridCol>
              </a:tblGrid>
              <a:tr h="870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работы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888374"/>
                  </a:ext>
                </a:extLst>
              </a:tr>
              <a:tr h="870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психолого-педагогической диагностики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525066"/>
                  </a:ext>
                </a:extLst>
              </a:tr>
              <a:tr h="870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тематического поля с учетом интереса обучающегося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930032"/>
                  </a:ext>
                </a:extLst>
              </a:tr>
              <a:tr h="420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информации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391635"/>
                  </a:ext>
                </a:extLst>
              </a:tr>
              <a:tr h="420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плана проекта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230596"/>
                  </a:ext>
                </a:extLst>
              </a:tr>
              <a:tr h="189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над практической значимостью проекта. Создание продукта. Анализ видов деятельности, в которых могут быть использованы полученные в ходе исследования результаты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164559"/>
                  </a:ext>
                </a:extLst>
              </a:tr>
              <a:tr h="420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защите проекта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250309"/>
                  </a:ext>
                </a:extLst>
              </a:tr>
              <a:tr h="420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школьном этапе НОУ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15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48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F0BD2-9502-4B97-ADED-CD959A07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.Проведение психолого-педагогической диагностики.</a:t>
            </a:r>
            <a:b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A79A3-6E75-48CB-8E9F-F27449758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.Дэвиса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(наличие творческих способностей)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опроснике содержится 21 вопрос, с помощью которых диагностируют креативность как личностное свойство. К личностным признакам креативности относятся: любопытство, самодостаточность, чувство гармонии и красоты, альтруизм, стремление к риску, принятие беспорядка, потребность в активности и ряд других</a:t>
            </a:r>
          </a:p>
        </p:txBody>
      </p:sp>
      <p:pic>
        <p:nvPicPr>
          <p:cNvPr id="7" name="Рисунок 6" descr="Мозг в голове со сплошной заливкой">
            <a:extLst>
              <a:ext uri="{FF2B5EF4-FFF2-40B4-BE49-F238E27FC236}">
                <a16:creationId xmlns:a16="http://schemas.microsoft.com/office/drawing/2014/main" id="{454602CE-C4F3-472F-8203-EF9A2C69BA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1000" y="681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3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37C42-B1B4-4AD1-B603-E0D0EA3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8" y="167054"/>
            <a:ext cx="10515600" cy="1116623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Тест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определение уровня коммуникабельности детей (по </a:t>
            </a:r>
            <a:r>
              <a:rPr lang="ru-RU" sz="2400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В.Ф.Ряховскому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82DD23-AB0A-4D0E-82E7-E74EAF964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138" y="1210561"/>
            <a:ext cx="10668000" cy="5040770"/>
          </a:xfrm>
        </p:spPr>
      </p:pic>
    </p:spTree>
    <p:extLst>
      <p:ext uri="{BB962C8B-B14F-4D97-AF65-F5344CB8AC3E}">
        <p14:creationId xmlns:p14="http://schemas.microsoft.com/office/powerpoint/2010/main" val="293713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1386D-AB59-4CDE-83E2-0F900464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2.Выбор тематического поля с учетом интереса обучающегося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E3414-ED9F-413A-8D71-D11FE27C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Находим  интересную проблему для исследования.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Подбираем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яркое, «цепляющее» название своей работы.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46F741-6738-4290-98BE-F71C0288F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358662"/>
            <a:ext cx="48387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2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ACCDF-4253-4219-A81F-935FF238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60337"/>
            <a:ext cx="10306050" cy="963613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3.Поиск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4D076-F238-4726-A0D1-AC939325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" y="1123950"/>
            <a:ext cx="10773508" cy="53471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sz="1800" u="sng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информацию самостоятельно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Воспользоваться Интернетом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книги, справочники, словари и другие научные пособия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Извлечь информацию из видеороликов, фильмов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социальный опрос, анкетирование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информацию из социальных сетей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эксперимент</a:t>
            </a:r>
          </a:p>
          <a:p>
            <a:endParaRPr lang="ru-RU" dirty="0"/>
          </a:p>
        </p:txBody>
      </p:sp>
      <p:pic>
        <p:nvPicPr>
          <p:cNvPr id="5" name="Рисунок 4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61440596-7F62-4810-8495-9ECFC1263A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78662" y="1849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3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33CEF-8B21-40ED-B493-907CBA39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744" y="445337"/>
            <a:ext cx="8181474" cy="918242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.Составление плана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A449D-1A6C-4911-9420-B7AA94058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14" y="1363579"/>
            <a:ext cx="11218986" cy="5049084"/>
          </a:xfrm>
        </p:spPr>
        <p:txBody>
          <a:bodyPr>
            <a:normAutofit fontScale="40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Конкретизация темы. Формулировка «цепляющего» названия.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объекта и предмета исследования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целей и задач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гипотезы исследования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 исследования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проблемы</a:t>
            </a:r>
          </a:p>
          <a:p>
            <a:endParaRPr lang="ru-RU" dirty="0"/>
          </a:p>
        </p:txBody>
      </p:sp>
      <p:pic>
        <p:nvPicPr>
          <p:cNvPr id="5" name="Рисунок 4" descr="Запись ребенка в бумаге">
            <a:extLst>
              <a:ext uri="{FF2B5EF4-FFF2-40B4-BE49-F238E27FC236}">
                <a16:creationId xmlns:a16="http://schemas.microsoft.com/office/drawing/2014/main" id="{60B4DEBD-5120-4593-AB20-3C206A2DE3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4" y="3574213"/>
            <a:ext cx="42576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ACE90-2D74-479F-840A-0B45F2DE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65125"/>
            <a:ext cx="10096500" cy="1006475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.Составление плана работы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C08FA-4D4F-439E-AC32-F1D727DEB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4" y="1260230"/>
            <a:ext cx="10993315" cy="4968875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ценность (значимость) работы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Исследование. Теоретическая часть. 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Исследование. Практическая часть.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гипотезы. Подтверждение или опровержение.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Заключительные выводы. Анализ выполненной работы.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Библиографический список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  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55250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119</TotalTime>
  <Words>423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Corbel</vt:lpstr>
      <vt:lpstr>Symbol</vt:lpstr>
      <vt:lpstr>Times New Roman</vt:lpstr>
      <vt:lpstr>Wingdings</vt:lpstr>
      <vt:lpstr>Базис</vt:lpstr>
      <vt:lpstr>«Индивидуальный маршрут по подготовке обучающегося как фактор обеспечения результативного участия исследовательских работ НОУ» </vt:lpstr>
      <vt:lpstr>Индивидуальный  маршрут </vt:lpstr>
      <vt:lpstr>Презентация PowerPoint</vt:lpstr>
      <vt:lpstr>1.Проведение психолого-педагогической диагностики. </vt:lpstr>
      <vt:lpstr>Тест на определение уровня коммуникабельности детей (по В.Ф.Ряховскому)</vt:lpstr>
      <vt:lpstr>2.Выбор тематического поля с учетом интереса обучающегося </vt:lpstr>
      <vt:lpstr>3.Поиск информации</vt:lpstr>
      <vt:lpstr>4.Составление плана работы</vt:lpstr>
      <vt:lpstr>4.Составление плана работы</vt:lpstr>
      <vt:lpstr>   5.Работа над практической значимостью проекта Создание продукта  Анализ видов деятельности, в которых могут быть использованы полученные в ходе исследования результаты  </vt:lpstr>
      <vt:lpstr>6.Подготовка к защите проекта</vt:lpstr>
      <vt:lpstr>7.Выступление на школьном этапе НОУ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«Индивидуальный маршрут по подготовке обучающегося как фактор обеспечения результативного участия исследовательских работ НОУ»</dc:title>
  <dc:creator>Alina</dc:creator>
  <cp:lastModifiedBy>Роза Азисова</cp:lastModifiedBy>
  <cp:revision>41</cp:revision>
  <dcterms:created xsi:type="dcterms:W3CDTF">2023-10-18T14:11:12Z</dcterms:created>
  <dcterms:modified xsi:type="dcterms:W3CDTF">2023-10-19T04:09:40Z</dcterms:modified>
</cp:coreProperties>
</file>