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82" r:id="rId3"/>
    <p:sldId id="317" r:id="rId4"/>
    <p:sldId id="288" r:id="rId5"/>
    <p:sldId id="318" r:id="rId6"/>
    <p:sldId id="319" r:id="rId7"/>
    <p:sldId id="320" r:id="rId8"/>
    <p:sldId id="313" r:id="rId9"/>
    <p:sldId id="321" r:id="rId10"/>
    <p:sldId id="316" r:id="rId11"/>
  </p:sldIdLst>
  <p:sldSz cx="12192000" cy="6858000"/>
  <p:notesSz cx="12192000" cy="6858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8400256" y="3356809"/>
            <a:ext cx="190500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881393" y="2597939"/>
            <a:ext cx="2974884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6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42"/>
            <a:ext cx="8026400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4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7"/>
            <a:ext cx="103632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600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4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4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4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Grp="1" noChangeArrowheads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Grp="1" noChangeArrowheads="1"/>
          </p:cNvSpPr>
          <p:nvPr userDrawn="1"/>
        </p:nvSpPr>
        <p:spPr bwMode="auto">
          <a:xfrm>
            <a:off x="183165" y="101752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Grp="1" noChangeArrowheads="1"/>
          </p:cNvSpPr>
          <p:nvPr userDrawn="1"/>
        </p:nvSpPr>
        <p:spPr bwMode="auto">
          <a:xfrm>
            <a:off x="244972" y="130324"/>
            <a:ext cx="7610404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Grp="1" noChangeArrowheads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Grp="1" noChangeArrowheads="1"/>
          </p:cNvSpPr>
          <p:nvPr userDrawn="1"/>
        </p:nvSpPr>
        <p:spPr bwMode="auto">
          <a:xfrm>
            <a:off x="368021" y="187788"/>
            <a:ext cx="7252828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Grp="1" noChangeArrowheads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Grp="1" noChangeArrowheads="1"/>
          </p:cNvSpPr>
          <p:nvPr userDrawn="1"/>
        </p:nvSpPr>
        <p:spPr bwMode="auto">
          <a:xfrm>
            <a:off x="491348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Grp="1" noChangeArrowheads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Grp="1" noChangeArrowheads="1"/>
          </p:cNvSpPr>
          <p:nvPr userDrawn="1"/>
        </p:nvSpPr>
        <p:spPr bwMode="auto">
          <a:xfrm>
            <a:off x="614397" y="302396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Grp="1" noChangeArrowheads="1"/>
          </p:cNvSpPr>
          <p:nvPr userDrawn="1"/>
        </p:nvSpPr>
        <p:spPr bwMode="auto">
          <a:xfrm>
            <a:off x="676204" y="331128"/>
            <a:ext cx="6358184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Grp="1" noChangeArrowheads="1"/>
          </p:cNvSpPr>
          <p:nvPr userDrawn="1"/>
        </p:nvSpPr>
        <p:spPr bwMode="auto">
          <a:xfrm>
            <a:off x="737732" y="359857"/>
            <a:ext cx="6179254" cy="464704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Grp="1" noChangeArrowheads="1"/>
          </p:cNvSpPr>
          <p:nvPr userDrawn="1"/>
        </p:nvSpPr>
        <p:spPr bwMode="auto">
          <a:xfrm>
            <a:off x="799253" y="388590"/>
            <a:ext cx="6000608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Grp="1" noChangeArrowheads="1"/>
          </p:cNvSpPr>
          <p:nvPr userDrawn="1"/>
        </p:nvSpPr>
        <p:spPr bwMode="auto">
          <a:xfrm>
            <a:off x="860777" y="417163"/>
            <a:ext cx="5821680" cy="437798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Grp="1" noChangeArrowheads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Grp="1" noChangeArrowheads="1"/>
          </p:cNvSpPr>
          <p:nvPr userDrawn="1"/>
        </p:nvSpPr>
        <p:spPr bwMode="auto">
          <a:xfrm>
            <a:off x="984108" y="474624"/>
            <a:ext cx="5463821" cy="41089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Grp="1" noChangeArrowheads="1"/>
          </p:cNvSpPr>
          <p:nvPr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Grp="1" noChangeArrowheads="1"/>
          </p:cNvSpPr>
          <p:nvPr userDrawn="1"/>
        </p:nvSpPr>
        <p:spPr bwMode="auto">
          <a:xfrm>
            <a:off x="1107444" y="531930"/>
            <a:ext cx="5105964" cy="38398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Grp="1" noChangeArrowheads="1"/>
          </p:cNvSpPr>
          <p:nvPr userDrawn="1"/>
        </p:nvSpPr>
        <p:spPr bwMode="auto">
          <a:xfrm>
            <a:off x="1168964" y="560660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Grp="1" noChangeArrowheads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Grp="1" noChangeArrowheads="1"/>
          </p:cNvSpPr>
          <p:nvPr userDrawn="1"/>
        </p:nvSpPr>
        <p:spPr bwMode="auto">
          <a:xfrm>
            <a:off x="2851008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Grp="1" noChangeArrowheads="1"/>
          </p:cNvSpPr>
          <p:nvPr userDrawn="1"/>
        </p:nvSpPr>
        <p:spPr bwMode="auto">
          <a:xfrm>
            <a:off x="3037840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Grp="1" noChangeArrowheads="1"/>
          </p:cNvSpPr>
          <p:nvPr userDrawn="1"/>
        </p:nvSpPr>
        <p:spPr bwMode="auto">
          <a:xfrm>
            <a:off x="1016000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Grp="1" noChangeArrowheads="1"/>
          </p:cNvSpPr>
          <p:nvPr userDrawn="1"/>
        </p:nvSpPr>
        <p:spPr bwMode="auto">
          <a:xfrm>
            <a:off x="2311404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Grp="1" noChangeArrowheads="1"/>
          </p:cNvSpPr>
          <p:nvPr userDrawn="1"/>
        </p:nvSpPr>
        <p:spPr bwMode="auto">
          <a:xfrm>
            <a:off x="1648464" y="4729109"/>
            <a:ext cx="755508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Grp="1" noChangeArrowheads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Grp="1" noChangeArrowheads="1"/>
          </p:cNvSpPr>
          <p:nvPr userDrawn="1"/>
        </p:nvSpPr>
        <p:spPr bwMode="auto">
          <a:xfrm>
            <a:off x="2370101" y="5855034"/>
            <a:ext cx="893513" cy="67193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Grp="1" noChangeArrowheads="1"/>
          </p:cNvSpPr>
          <p:nvPr userDrawn="1"/>
        </p:nvSpPr>
        <p:spPr bwMode="auto">
          <a:xfrm>
            <a:off x="2241977" y="6244482"/>
            <a:ext cx="688340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Grp="1" noChangeArrowheads="1"/>
          </p:cNvSpPr>
          <p:nvPr userDrawn="1"/>
        </p:nvSpPr>
        <p:spPr bwMode="auto">
          <a:xfrm>
            <a:off x="3596920" y="5964721"/>
            <a:ext cx="726440" cy="54621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Grp="1" noChangeArrowheads="1"/>
          </p:cNvSpPr>
          <p:nvPr userDrawn="1"/>
        </p:nvSpPr>
        <p:spPr bwMode="auto">
          <a:xfrm>
            <a:off x="3037844" y="5578669"/>
            <a:ext cx="977900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Grp="1" noChangeArrowheads="1"/>
          </p:cNvSpPr>
          <p:nvPr userDrawn="1"/>
        </p:nvSpPr>
        <p:spPr bwMode="auto">
          <a:xfrm>
            <a:off x="2609712" y="36828"/>
            <a:ext cx="752404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Grp="1" noChangeArrowheads="1"/>
          </p:cNvSpPr>
          <p:nvPr userDrawn="1"/>
        </p:nvSpPr>
        <p:spPr bwMode="auto">
          <a:xfrm>
            <a:off x="2272174" y="35716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99253" y="1600204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peaking.svetlanaenglishonline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hyperlink" Target="https://drive.google.com/drive/folders/1jJMDXRdapReBwlFZFu5-nJ8e2LcAjPie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2CFDA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 bwMode="auto">
          <a:xfrm>
            <a:off x="1487488" y="476672"/>
            <a:ext cx="9145016" cy="3672408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121900" tIns="121900" rIns="121900" bIns="121900" numCol="1" spcCol="0" rtlCol="0" fromWordArt="0" anchor="b" anchorCtr="0" forceAA="0" compatLnSpc="0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pPr>
            <a:r>
              <a:rPr lang="ru-RU" sz="4800" b="1" dirty="0" smtClean="0">
                <a:solidFill>
                  <a:srgbClr val="3E294A"/>
                </a:solidFill>
                <a:latin typeface="Cormorant Garamond"/>
                <a:ea typeface="Cormorant Garamond"/>
                <a:cs typeface="Cormorant Garamond"/>
              </a:rPr>
              <a:t>Лексико-тематический подход при подготовке к </a:t>
            </a:r>
            <a:r>
              <a:rPr lang="en-US" sz="4800" b="1" dirty="0" smtClean="0">
                <a:solidFill>
                  <a:srgbClr val="3E294A"/>
                </a:solidFill>
                <a:latin typeface="Cormorant Garamond"/>
                <a:ea typeface="Cormorant Garamond"/>
                <a:cs typeface="Cormorant Garamond"/>
              </a:rPr>
              <a:t>ОГЭ </a:t>
            </a:r>
            <a:r>
              <a:rPr lang="en-US" sz="4800" b="1" dirty="0" err="1">
                <a:solidFill>
                  <a:srgbClr val="3E294A"/>
                </a:solidFill>
                <a:latin typeface="Cormorant Garamond"/>
                <a:ea typeface="Cormorant Garamond"/>
                <a:cs typeface="Cormorant Garamond"/>
              </a:rPr>
              <a:t>по</a:t>
            </a:r>
            <a:r>
              <a:rPr lang="en-US" sz="4800" b="1" dirty="0">
                <a:solidFill>
                  <a:srgbClr val="3E294A"/>
                </a:solidFill>
                <a:latin typeface="Cormorant Garamond"/>
                <a:ea typeface="Cormorant Garamond"/>
                <a:cs typeface="Cormorant Garamond"/>
              </a:rPr>
              <a:t> </a:t>
            </a:r>
            <a:r>
              <a:rPr lang="en-US" sz="4800" b="1" dirty="0" err="1">
                <a:solidFill>
                  <a:srgbClr val="3E294A"/>
                </a:solidFill>
                <a:latin typeface="Cormorant Garamond"/>
                <a:ea typeface="Cormorant Garamond"/>
                <a:cs typeface="Cormorant Garamond"/>
              </a:rPr>
              <a:t>английскому</a:t>
            </a:r>
            <a:r>
              <a:rPr lang="en-US" sz="4800" b="1" dirty="0">
                <a:solidFill>
                  <a:srgbClr val="3E294A"/>
                </a:solidFill>
                <a:latin typeface="Cormorant Garamond"/>
                <a:ea typeface="Cormorant Garamond"/>
                <a:cs typeface="Cormorant Garamond"/>
              </a:rPr>
              <a:t> </a:t>
            </a:r>
            <a:r>
              <a:rPr lang="en-US" sz="4800" b="1" dirty="0" err="1">
                <a:solidFill>
                  <a:srgbClr val="3E294A"/>
                </a:solidFill>
                <a:latin typeface="Cormorant Garamond"/>
                <a:ea typeface="Cormorant Garamond"/>
                <a:cs typeface="Cormorant Garamond"/>
              </a:rPr>
              <a:t>языку</a:t>
            </a:r>
            <a:r>
              <a:rPr lang="en-US" sz="8000" b="1" dirty="0">
                <a:solidFill>
                  <a:srgbClr val="3E294A"/>
                </a:solidFill>
                <a:latin typeface="Cormorant Garamond"/>
                <a:ea typeface="Cormorant Garamond"/>
                <a:cs typeface="Cormorant Garamond"/>
              </a:rPr>
              <a:t/>
            </a:r>
            <a:br>
              <a:rPr lang="en-US" sz="8000" b="1" dirty="0">
                <a:solidFill>
                  <a:srgbClr val="3E294A"/>
                </a:solidFill>
                <a:latin typeface="Cormorant Garamond"/>
                <a:ea typeface="Cormorant Garamond"/>
                <a:cs typeface="Cormorant Garamond"/>
              </a:rPr>
            </a:br>
            <a:endParaRPr sz="3100" dirty="0">
              <a:solidFill>
                <a:schemeClr val="accent3"/>
              </a:solidFill>
            </a:endParaRPr>
          </a:p>
        </p:txBody>
      </p:sp>
      <p:pic>
        <p:nvPicPr>
          <p:cNvPr id="97" name="Google Shape;97;p1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-2" y="1"/>
            <a:ext cx="73000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11334741" y="1"/>
            <a:ext cx="8572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112224" y="522920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chemeClr val="accent3"/>
                </a:solidFill>
                <a:latin typeface="Cormorant Garamond"/>
                <a:ea typeface="Cormorant Garamond"/>
                <a:cs typeface="Cormorant Garamond"/>
              </a:rPr>
              <a:t>Вушкан</a:t>
            </a:r>
            <a:r>
              <a:rPr lang="ru-RU" sz="4000" b="1" dirty="0">
                <a:solidFill>
                  <a:schemeClr val="accent3"/>
                </a:solidFill>
                <a:latin typeface="Cormorant Garamond"/>
                <a:ea typeface="Cormorant Garamond"/>
                <a:cs typeface="Cormorant Garamond"/>
              </a:rPr>
              <a:t> Я. А. 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3" name="Google Shape;403;p12"/>
          <p:cNvSpPr txBox="1"/>
          <p:nvPr/>
        </p:nvSpPr>
        <p:spPr bwMode="auto">
          <a:xfrm>
            <a:off x="250800" y="4939200"/>
            <a:ext cx="12148343" cy="138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hlinkClick r:id="rId2" tooltip="https://drive.google.com/drive/folders/1jJMDXRdapReBwlFZFu5-nJ8e2LcAjPie?usp=sharing"/>
              </a:rPr>
              <a:t>https://drive.google.com/drive/folders/1jJMDXRdapReBwlFZFu5-nJ8e2LcAjPie?usp=sharing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1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04" name="Google Shape;404;p12" descr="Изображение выглядит как текст, знак, коллекция картинок&#10;&#10;Автоматически созданное описание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11334741" y="1"/>
            <a:ext cx="85725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2" descr="Изображение выглядит как текст, знак, коллекция картинок&#10;&#10;Автоматически созданное описание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38091" y="57151"/>
            <a:ext cx="85725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2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-4176" y="159707"/>
            <a:ext cx="2743200" cy="236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2" descr="Изображение выглядит как текст&#10;&#10;Автоматически созданное описание"/>
          <p:cNvPicPr/>
          <p:nvPr/>
        </p:nvPicPr>
        <p:blipFill>
          <a:blip r:embed="rId5">
            <a:alphaModFix/>
          </a:blip>
          <a:srcRect/>
          <a:stretch/>
        </p:blipFill>
        <p:spPr bwMode="auto">
          <a:xfrm>
            <a:off x="2739025" y="96306"/>
            <a:ext cx="2625769" cy="262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2" descr="Изображение выглядит как текст&#10;&#10;Автоматически созданное описание"/>
          <p:cNvPicPr/>
          <p:nvPr/>
        </p:nvPicPr>
        <p:blipFill>
          <a:blip r:embed="rId6">
            <a:alphaModFix/>
          </a:blip>
          <a:srcRect/>
          <a:stretch/>
        </p:blipFill>
        <p:spPr bwMode="auto">
          <a:xfrm>
            <a:off x="7375505" y="57157"/>
            <a:ext cx="2130134" cy="308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2"/>
          <p:cNvPicPr/>
          <p:nvPr/>
        </p:nvPicPr>
        <p:blipFill>
          <a:blip r:embed="rId7">
            <a:alphaModFix/>
          </a:blip>
          <a:srcRect/>
          <a:stretch/>
        </p:blipFill>
        <p:spPr bwMode="auto">
          <a:xfrm>
            <a:off x="9847127" y="340030"/>
            <a:ext cx="2205416" cy="31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2"/>
          <p:cNvSpPr txBox="1"/>
          <p:nvPr/>
        </p:nvSpPr>
        <p:spPr bwMode="auto">
          <a:xfrm>
            <a:off x="611688" y="5444647"/>
            <a:ext cx="2743343" cy="91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hlinkClick r:id="rId8" tooltip="https://speaking.svetlanaenglishonline.ru/"/>
              </a:rPr>
              <a:t>Тренажёр по говорению ЕГЭ и ОГЭ SvetlanaEnglishOnline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11" name="Google Shape;411;p12"/>
          <p:cNvPicPr/>
          <p:nvPr/>
        </p:nvPicPr>
        <p:blipFill>
          <a:blip r:embed="rId9">
            <a:alphaModFix/>
          </a:blip>
          <a:srcRect/>
          <a:stretch/>
        </p:blipFill>
        <p:spPr bwMode="auto">
          <a:xfrm>
            <a:off x="4852662" y="1048450"/>
            <a:ext cx="2743199" cy="386366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2"/>
          <p:cNvSpPr txBox="1"/>
          <p:nvPr/>
        </p:nvSpPr>
        <p:spPr bwMode="auto">
          <a:xfrm>
            <a:off x="354899" y="2777488"/>
            <a:ext cx="3000144" cy="211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Оценка</a:t>
            </a:r>
            <a:endParaRPr sz="1100" b="1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Первичный балл</a:t>
            </a:r>
            <a:endParaRPr sz="1100" b="1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2</a:t>
            </a:r>
            <a:endParaRPr sz="11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0 – 28</a:t>
            </a:r>
            <a:endParaRPr sz="11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3</a:t>
            </a:r>
            <a:endParaRPr sz="11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29 – 45</a:t>
            </a:r>
            <a:endParaRPr sz="11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4</a:t>
            </a:r>
            <a:endParaRPr sz="11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46 – 57</a:t>
            </a:r>
            <a:endParaRPr sz="11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5</a:t>
            </a:r>
            <a:endParaRPr sz="11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58 – 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8" name="Google Shape;308;p6" descr="Изображение выглядит как текст, знак, коллекция картинок&#10;&#10;Автоматически созданное описание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11334741" y="1"/>
            <a:ext cx="85725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" descr="Изображение выглядит как текст, знак, коллекция картинок&#10;&#10;Автоматически созданное описание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-9" y="1"/>
            <a:ext cx="8572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"/>
          <p:cNvSpPr txBox="1"/>
          <p:nvPr/>
        </p:nvSpPr>
        <p:spPr bwMode="auto">
          <a:xfrm>
            <a:off x="1343472" y="628254"/>
            <a:ext cx="10088582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/>
            </a:pP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Задания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29 – 34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направлены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на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знание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словообразующих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приставок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и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суффиксов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, а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также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кучи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слов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.</a:t>
            </a:r>
            <a:endParaRPr sz="3200" b="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/>
            </a:pP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Оно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является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проблемным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потому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что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:</a:t>
            </a:r>
            <a:endParaRPr sz="3200" b="0" i="0" u="none" strike="noStrike" cap="none" dirty="0">
              <a:solidFill>
                <a:srgbClr val="000000"/>
              </a:solidFill>
            </a:endParaRPr>
          </a:p>
          <a:p>
            <a:pPr marL="0" marR="0" lvl="0" indent="-146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2300"/>
              <a:buFont typeface="Roboto"/>
              <a:buAutoNum type="arabicPeriod"/>
              <a:defRPr/>
            </a:pP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Небольшой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процент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учащихся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9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класса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знает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всю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лексику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для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сдачи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ОГЭ.</a:t>
            </a:r>
            <a:endParaRPr sz="3200" b="0" i="0" u="none" strike="noStrike" cap="none" dirty="0">
              <a:solidFill>
                <a:srgbClr val="000000"/>
              </a:solidFill>
            </a:endParaRPr>
          </a:p>
          <a:p>
            <a:pPr marL="0" marR="0" lvl="0" indent="-146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ts val="2300"/>
              <a:buFont typeface="Roboto"/>
              <a:buAutoNum type="arabicPeriod"/>
              <a:defRPr/>
            </a:pP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Еще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меньший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процент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имеет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правильное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представление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о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словообразовании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при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помощи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приставок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или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суффиксов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.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Это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вопрос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словарного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272626"/>
                </a:solidFill>
                <a:latin typeface="Roboto"/>
                <a:ea typeface="Roboto"/>
                <a:cs typeface="Roboto"/>
              </a:rPr>
              <a:t>запаса</a:t>
            </a:r>
            <a:r>
              <a:rPr lang="en-US" sz="3200" b="0" i="0" u="none" strike="noStrike" cap="none" dirty="0">
                <a:solidFill>
                  <a:srgbClr val="272626"/>
                </a:solidFill>
                <a:latin typeface="Roboto"/>
                <a:ea typeface="Roboto"/>
                <a:cs typeface="Roboto"/>
              </a:rPr>
              <a:t>.</a:t>
            </a:r>
            <a:endParaRPr sz="3200" b="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t="17818" r="19028" b="14593"/>
          <a:stretch/>
        </p:blipFill>
        <p:spPr bwMode="auto">
          <a:xfrm>
            <a:off x="119336" y="116632"/>
            <a:ext cx="7704856" cy="621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3" t="17580" r="20838" b="41874"/>
          <a:stretch/>
        </p:blipFill>
        <p:spPr bwMode="auto">
          <a:xfrm>
            <a:off x="4367808" y="764704"/>
            <a:ext cx="7698306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6" name="Google Shape;316;g1061771df06_1_7"/>
          <p:cNvSpPr txBox="1">
            <a:spLocks noGrp="1"/>
          </p:cNvSpPr>
          <p:nvPr>
            <p:ph type="title"/>
          </p:nvPr>
        </p:nvSpPr>
        <p:spPr bwMode="auto"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  <a:defRPr/>
            </a:pPr>
            <a:r>
              <a:rPr lang="en-US" sz="3200" dirty="0" err="1"/>
              <a:t>пример</a:t>
            </a:r>
            <a:r>
              <a:rPr lang="en-US" sz="3200" dirty="0"/>
              <a:t> </a:t>
            </a:r>
            <a:r>
              <a:rPr lang="en-US" sz="3200" dirty="0" err="1"/>
              <a:t>лексического</a:t>
            </a:r>
            <a:r>
              <a:rPr lang="en-US" sz="3200" dirty="0"/>
              <a:t> </a:t>
            </a:r>
            <a:r>
              <a:rPr lang="en-US" sz="3200" dirty="0" err="1"/>
              <a:t>минимума</a:t>
            </a:r>
            <a:r>
              <a:rPr lang="en-US" sz="3200" dirty="0"/>
              <a:t> </a:t>
            </a:r>
            <a:r>
              <a:rPr lang="en-US" sz="3200" dirty="0" err="1"/>
              <a:t>по</a:t>
            </a:r>
            <a:r>
              <a:rPr lang="en-US" sz="3200" dirty="0"/>
              <a:t> </a:t>
            </a:r>
            <a:r>
              <a:rPr lang="en-US" sz="3200" dirty="0" err="1"/>
              <a:t>теме</a:t>
            </a:r>
            <a:r>
              <a:rPr lang="en-US" sz="3200" dirty="0"/>
              <a:t> Leisure activities</a:t>
            </a:r>
            <a:endParaRPr sz="3200" dirty="0"/>
          </a:p>
        </p:txBody>
      </p:sp>
      <p:sp>
        <p:nvSpPr>
          <p:cNvPr id="317" name="Google Shape;317;g1061771df06_1_7"/>
          <p:cNvSpPr txBox="1">
            <a:spLocks noGrp="1"/>
          </p:cNvSpPr>
          <p:nvPr>
            <p:ph type="body" idx="1"/>
          </p:nvPr>
        </p:nvSpPr>
        <p:spPr bwMode="auto">
          <a:xfrm>
            <a:off x="275300" y="1563475"/>
            <a:ext cx="5964716" cy="452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914400" lvl="0" indent="-33026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6433A"/>
              </a:buClr>
              <a:buSzPct val="100000"/>
              <a:buFont typeface="Arial"/>
              <a:buAutoNum type="arabicPeriod"/>
              <a:defRPr/>
            </a:pP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in my free time— в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свободное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время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,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на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досуге</a:t>
            </a:r>
            <a:endParaRPr sz="720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914400" lvl="0" indent="-33026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6433A"/>
              </a:buClr>
              <a:buSzPct val="100000"/>
              <a:buFont typeface="Arial"/>
              <a:buAutoNum type="arabicPeriod"/>
              <a:defRPr/>
            </a:pP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favourite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pastime —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любимое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времяпровождение</a:t>
            </a:r>
            <a:endParaRPr sz="720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914400" lvl="0" indent="-33026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6433A"/>
              </a:buClr>
              <a:buSzPct val="100000"/>
              <a:buFont typeface="Arial"/>
              <a:buAutoNum type="arabicPeriod"/>
              <a:defRPr/>
            </a:pP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choose a hobby to your liking —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выбрать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хобби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по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вкусу</a:t>
            </a:r>
            <a:endParaRPr sz="720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914400" lvl="0" indent="-33026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6433A"/>
              </a:buClr>
              <a:buSzPct val="100000"/>
              <a:buFont typeface="Arial"/>
              <a:buAutoNum type="arabicPeriod"/>
              <a:defRPr/>
            </a:pP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take pleasure in —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находить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удовольствие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в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чем-то</a:t>
            </a:r>
            <a:endParaRPr sz="720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914400" lvl="0" indent="-33026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6433A"/>
              </a:buClr>
              <a:buSzPct val="100000"/>
              <a:buFont typeface="Arial"/>
              <a:buAutoNum type="arabicPeriod"/>
              <a:defRPr/>
            </a:pP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 waste of time —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пустая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трата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времени</a:t>
            </a:r>
            <a:endParaRPr sz="720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914400" lvl="0" indent="-33026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6433A"/>
              </a:buClr>
              <a:buSzPct val="100000"/>
              <a:buFont typeface="Arial"/>
              <a:buAutoNum type="arabicPeriod"/>
              <a:defRPr/>
            </a:pP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spend all day doing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smth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—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проводить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весь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день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за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каким-то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занятием</a:t>
            </a:r>
            <a:endParaRPr sz="720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914400" lvl="0" indent="-33026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6433A"/>
              </a:buClr>
              <a:buSzPct val="100000"/>
              <a:buFont typeface="Arial"/>
              <a:buAutoNum type="arabicPeriod"/>
              <a:defRPr/>
            </a:pP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get interested in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smth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—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заинтересоваться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чем-то</a:t>
            </a:r>
            <a:endParaRPr sz="720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914400" lvl="0" indent="-33026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6433A"/>
              </a:buClr>
              <a:buSzPct val="100000"/>
              <a:buFont typeface="Arial"/>
              <a:buAutoNum type="arabicPeriod"/>
              <a:defRPr/>
            </a:pP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find this activity very entertaining —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находить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это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занятие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очень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занимательным</a:t>
            </a:r>
            <a:endParaRPr sz="720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914400" lvl="0" indent="-33026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6433A"/>
              </a:buClr>
              <a:buSzPct val="100000"/>
              <a:buFont typeface="Arial"/>
              <a:buAutoNum type="arabicPeriod"/>
              <a:defRPr/>
            </a:pP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improve one’s mood —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улучшать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настроение</a:t>
            </a:r>
            <a:endParaRPr sz="720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914400" lvl="0" indent="-330268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46433A"/>
              </a:buClr>
              <a:buSzPct val="100000"/>
              <a:buFont typeface="Arial"/>
              <a:buAutoNum type="arabicPeriod"/>
              <a:defRPr/>
            </a:pP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never get bored —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не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бывает</a:t>
            </a:r>
            <a:r>
              <a:rPr lang="en-US" sz="7200" dirty="0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</a:t>
            </a:r>
            <a:r>
              <a:rPr lang="en-US" sz="7200" dirty="0" err="1">
                <a:solidFill>
                  <a:srgbClr val="4643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скучно</a:t>
            </a:r>
            <a:endParaRPr sz="720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457200" lvl="0" indent="0" algn="l">
              <a:lnSpc>
                <a:spcPct val="114999"/>
              </a:lnSpc>
              <a:spcBef>
                <a:spcPts val="3600"/>
              </a:spcBef>
              <a:spcAft>
                <a:spcPts val="0"/>
              </a:spcAft>
              <a:buSzPct val="298730"/>
              <a:buNone/>
              <a:defRPr/>
            </a:pPr>
            <a:endParaRPr sz="1950" dirty="0">
              <a:solidFill>
                <a:srgbClr val="46433A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114999"/>
              </a:lnSpc>
              <a:spcBef>
                <a:spcPts val="3600"/>
              </a:spcBef>
              <a:spcAft>
                <a:spcPts val="1600"/>
              </a:spcAft>
              <a:buSzPct val="307692"/>
              <a:buNone/>
              <a:defRPr/>
            </a:pPr>
            <a:endParaRPr dirty="0"/>
          </a:p>
        </p:txBody>
      </p:sp>
      <p:sp>
        <p:nvSpPr>
          <p:cNvPr id="318" name="Google Shape;318;g1061771df06_1_7"/>
          <p:cNvSpPr txBox="1">
            <a:spLocks noGrp="1"/>
          </p:cNvSpPr>
          <p:nvPr>
            <p:ph type="body" idx="2"/>
          </p:nvPr>
        </p:nvSpPr>
        <p:spPr bwMode="auto">
          <a:xfrm>
            <a:off x="6443200" y="1639967"/>
            <a:ext cx="53331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pPr>
            <a:r>
              <a:rPr lang="en-US" dirty="0" err="1"/>
              <a:t>виды</a:t>
            </a:r>
            <a:r>
              <a:rPr lang="en-US" dirty="0"/>
              <a:t> </a:t>
            </a:r>
            <a:r>
              <a:rPr lang="en-US" dirty="0" err="1"/>
              <a:t>упражнений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отработку</a:t>
            </a:r>
            <a:endParaRPr dirty="0"/>
          </a:p>
          <a:p>
            <a:pPr marL="457200" lvl="0" indent="-34925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900"/>
              <a:buAutoNum type="arabicPeriod"/>
              <a:defRPr/>
            </a:pPr>
            <a:r>
              <a:rPr lang="en-US" dirty="0"/>
              <a:t>matching</a:t>
            </a:r>
            <a:endParaRPr dirty="0"/>
          </a:p>
          <a:p>
            <a:pPr marL="457200" lvl="0" indent="-3492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/>
            </a:pPr>
            <a:r>
              <a:rPr lang="en-US" dirty="0"/>
              <a:t>gap filling</a:t>
            </a:r>
            <a:endParaRPr dirty="0"/>
          </a:p>
          <a:p>
            <a:pPr marL="457200" lvl="0" indent="-3492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  <a:defRPr/>
            </a:pPr>
            <a:r>
              <a:rPr lang="en-US" dirty="0" err="1"/>
              <a:t>вывод</a:t>
            </a:r>
            <a:r>
              <a:rPr lang="en-US" dirty="0"/>
              <a:t> в </a:t>
            </a:r>
            <a:r>
              <a:rPr lang="en-US" dirty="0" err="1"/>
              <a:t>формат</a:t>
            </a:r>
            <a:r>
              <a:rPr lang="en-US" dirty="0"/>
              <a:t>, </a:t>
            </a:r>
            <a:r>
              <a:rPr lang="en-US" dirty="0" err="1"/>
              <a:t>письмо</a:t>
            </a:r>
            <a:r>
              <a:rPr lang="en-US" dirty="0"/>
              <a:t> и </a:t>
            </a:r>
            <a:r>
              <a:rPr lang="en-US" dirty="0" err="1"/>
              <a:t>устная</a:t>
            </a:r>
            <a:r>
              <a:rPr lang="en-US" dirty="0"/>
              <a:t> </a:t>
            </a:r>
            <a:r>
              <a:rPr lang="en-US" dirty="0" err="1"/>
              <a:t>часть</a:t>
            </a:r>
            <a:endParaRPr dirty="0"/>
          </a:p>
          <a:p>
            <a:pPr marL="457200" lvl="0" indent="0" algn="l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1" t="31787" r="29989" b="22037"/>
          <a:stretch/>
        </p:blipFill>
        <p:spPr bwMode="auto">
          <a:xfrm>
            <a:off x="312322" y="332656"/>
            <a:ext cx="5328592" cy="59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28347" r="29933" b="21119"/>
          <a:stretch/>
        </p:blipFill>
        <p:spPr bwMode="auto">
          <a:xfrm>
            <a:off x="6168008" y="304111"/>
            <a:ext cx="4896544" cy="613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6" t="24641" r="23636" b="21316"/>
          <a:stretch/>
        </p:blipFill>
        <p:spPr bwMode="auto">
          <a:xfrm>
            <a:off x="263352" y="92402"/>
            <a:ext cx="6120680" cy="641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5" t="24658" r="24399" b="46842"/>
          <a:stretch/>
        </p:blipFill>
        <p:spPr bwMode="auto">
          <a:xfrm>
            <a:off x="6605743" y="116743"/>
            <a:ext cx="5112568" cy="284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3" t="29390" r="24325" b="26321"/>
          <a:stretch/>
        </p:blipFill>
        <p:spPr bwMode="auto">
          <a:xfrm>
            <a:off x="6633447" y="2957098"/>
            <a:ext cx="5084864" cy="37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6" t="19948" r="24182" b="7721"/>
          <a:stretch/>
        </p:blipFill>
        <p:spPr bwMode="auto">
          <a:xfrm>
            <a:off x="2495600" y="260648"/>
            <a:ext cx="7303325" cy="620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0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45820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Подготовка к ОГЭ</a:t>
            </a:r>
          </a:p>
        </p:txBody>
      </p:sp>
      <p:sp>
        <p:nvSpPr>
          <p:cNvPr id="1637598944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0000"/>
          </a:bodyPr>
          <a:lstStyle/>
          <a:p>
            <a:pPr marR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ru" dirty="0">
                <a:solidFill>
                  <a:srgbClr val="000000"/>
                </a:solidFill>
                <a:latin typeface="Open Sans"/>
                <a:ea typeface="Arial"/>
                <a:cs typeface="Open Sans"/>
              </a:rPr>
              <a:t>После каждой пройденной лексической темы необходимо заучивать слова, их синонимы, и в обязательном порядке записывать и заучивать «цепочку слов», то есть деривативы слова, предлоги и </a:t>
            </a:r>
            <a:r>
              <a:rPr lang="ru" dirty="0" smtClean="0">
                <a:solidFill>
                  <a:srgbClr val="000000"/>
                </a:solidFill>
                <a:latin typeface="Open Sans"/>
                <a:ea typeface="Arial"/>
                <a:cs typeface="Open Sans"/>
              </a:rPr>
              <a:t>с </a:t>
            </a:r>
            <a:r>
              <a:rPr lang="ru" dirty="0">
                <a:solidFill>
                  <a:srgbClr val="000000"/>
                </a:solidFill>
                <a:latin typeface="Open Sans"/>
                <a:ea typeface="Arial"/>
                <a:cs typeface="Open Sans"/>
              </a:rPr>
              <a:t>ними и сочетаемость, а также идиомы и фразовые глаголы. Если даже заучить весь этот объем «намертво» не получится, то есть большая вероятность того, что слово «всплывет само по себе».</a:t>
            </a:r>
            <a:endParaRPr sz="1100" b="1" dirty="0">
              <a:solidFill>
                <a:srgbClr val="000000"/>
              </a:solidFill>
              <a:highlight>
                <a:srgbClr val="FFFFFF"/>
              </a:highlight>
              <a:latin typeface="Open Sans"/>
              <a:cs typeface="Open Sans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defRPr/>
            </a:pPr>
            <a:r>
              <a:rPr lang="ru" dirty="0">
                <a:solidFill>
                  <a:srgbClr val="000000"/>
                </a:solidFill>
                <a:latin typeface="Open Sans"/>
                <a:ea typeface="Arial"/>
                <a:cs typeface="Open Sans"/>
              </a:rPr>
              <a:t>В разделе «Чтение» учимся искать ключевые слова, «</a:t>
            </a:r>
            <a:r>
              <a:rPr lang="ru" i="1" dirty="0">
                <a:solidFill>
                  <a:srgbClr val="000000"/>
                </a:solidFill>
                <a:latin typeface="Open Sans"/>
                <a:ea typeface="Arial"/>
                <a:cs typeface="Open Sans"/>
              </a:rPr>
              <a:t>Изюминку</a:t>
            </a:r>
            <a:r>
              <a:rPr lang="ru" dirty="0">
                <a:solidFill>
                  <a:srgbClr val="000000"/>
                </a:solidFill>
                <a:latin typeface="Open Sans"/>
                <a:ea typeface="Arial"/>
                <a:cs typeface="Open Sans"/>
              </a:rPr>
              <a:t>». Настраиваем ребят на поиск синонимов или перефразированных идей. И после проверки заданий, все ключевые слова, которые вызвали затруднение в понимании, выписываем и учим</a:t>
            </a:r>
            <a:r>
              <a:rPr lang="ru" dirty="0" smtClean="0">
                <a:solidFill>
                  <a:srgbClr val="000000"/>
                </a:solidFill>
                <a:latin typeface="Open Sans"/>
                <a:ea typeface="Arial"/>
                <a:cs typeface="Open Sans"/>
              </a:rPr>
              <a:t>.</a:t>
            </a:r>
            <a:endParaRPr sz="1100" dirty="0">
              <a:solidFill>
                <a:srgbClr val="000000"/>
              </a:solidFill>
              <a:highlight>
                <a:srgbClr val="FFFFFF"/>
              </a:highlight>
              <a:latin typeface="Open Sans"/>
              <a:cs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24" y="908720"/>
            <a:ext cx="10577333" cy="452596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Список сайтов с аутентичными материалами для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сильных учеников</a:t>
            </a:r>
          </a:p>
          <a:p>
            <a:r>
              <a:rPr lang="ru-RU" dirty="0"/>
              <a:t>• http://www.short-stories.co.uk/</a:t>
            </a:r>
          </a:p>
          <a:p>
            <a:r>
              <a:rPr lang="ru-RU" dirty="0"/>
              <a:t>• https://neboutrom.livejournal.co</a:t>
            </a:r>
          </a:p>
          <a:p>
            <a:r>
              <a:rPr lang="ru-RU" dirty="0"/>
              <a:t>m/</a:t>
            </a:r>
          </a:p>
          <a:p>
            <a:r>
              <a:rPr lang="ru-RU" dirty="0"/>
              <a:t>• http://www.usingenglish.com/co</a:t>
            </a:r>
          </a:p>
          <a:p>
            <a:r>
              <a:rPr lang="ru-RU" dirty="0" err="1"/>
              <a:t>mprehension</a:t>
            </a:r>
            <a:r>
              <a:rPr lang="ru-RU" dirty="0"/>
              <a:t>/</a:t>
            </a:r>
          </a:p>
          <a:p>
            <a:r>
              <a:rPr lang="ru-RU" dirty="0"/>
              <a:t>• http://www.esldesk.com/reading/</a:t>
            </a:r>
          </a:p>
          <a:p>
            <a:r>
              <a:rPr lang="ru-RU" dirty="0" err="1"/>
              <a:t>esl-reader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05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353</Words>
  <Application>Microsoft Office PowerPoint</Application>
  <DocSecurity>0</DocSecurity>
  <PresentationFormat>Произвольный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Roboto</vt:lpstr>
      <vt:lpstr>Cormorant Garamond</vt:lpstr>
      <vt:lpstr>Open Sans</vt:lpstr>
      <vt:lpstr>Calibri</vt:lpstr>
      <vt:lpstr>Official</vt:lpstr>
      <vt:lpstr>Лексико-тематический подход при подготовке к ОГЭ по английскому языку </vt:lpstr>
      <vt:lpstr>Презентация PowerPoint</vt:lpstr>
      <vt:lpstr>Презентация PowerPoint</vt:lpstr>
      <vt:lpstr>пример лексического минимума по теме Leisure activities</vt:lpstr>
      <vt:lpstr>Презентация PowerPoint</vt:lpstr>
      <vt:lpstr>Презентация PowerPoint</vt:lpstr>
      <vt:lpstr>Презентация PowerPoint</vt:lpstr>
      <vt:lpstr>Подготовка к ОГЭ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Лексико-тематический подход при подготовке к ОГЭ по английскому языку </dc:title>
  <dc:subject/>
  <dc:creator>Анастасия</dc:creator>
  <cp:keywords/>
  <dc:description/>
  <cp:lastModifiedBy>Гость</cp:lastModifiedBy>
  <cp:revision>9</cp:revision>
  <dcterms:created xsi:type="dcterms:W3CDTF">2019-09-01T08:17:37Z</dcterms:created>
  <dcterms:modified xsi:type="dcterms:W3CDTF">2023-10-19T09:30:00Z</dcterms:modified>
  <cp:category/>
  <dc:identifier/>
  <cp:contentStatus/>
  <dc:language/>
  <cp:version/>
</cp:coreProperties>
</file>