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65" r:id="rId15"/>
    <p:sldId id="266"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C1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18.10.2023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18.10.2023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18.10.2023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learningapps.or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english.britishcouncil.org/"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ishgrammar.or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857232"/>
            <a:ext cx="7715304" cy="1384995"/>
          </a:xfrm>
          <a:prstGeom prst="rect">
            <a:avLst/>
          </a:prstGeom>
          <a:noFill/>
        </p:spPr>
        <p:txBody>
          <a:bodyPr wrap="square" rtlCol="0">
            <a:spAutoFit/>
          </a:bodyPr>
          <a:lstStyle/>
          <a:p>
            <a:pPr algn="ctr"/>
            <a:r>
              <a:rPr lang="ru-RU" sz="2800" dirty="0" smtClean="0"/>
              <a:t>«Методические рекомендации при подготовке к Всероссийской олимпиаде школьников»</a:t>
            </a:r>
            <a:endParaRPr lang="ru-RU" sz="2800" dirty="0"/>
          </a:p>
        </p:txBody>
      </p:sp>
      <p:sp>
        <p:nvSpPr>
          <p:cNvPr id="3" name="TextBox 2"/>
          <p:cNvSpPr txBox="1"/>
          <p:nvPr/>
        </p:nvSpPr>
        <p:spPr>
          <a:xfrm>
            <a:off x="4857752" y="3571876"/>
            <a:ext cx="3786214" cy="1200329"/>
          </a:xfrm>
          <a:prstGeom prst="rect">
            <a:avLst/>
          </a:prstGeom>
          <a:noFill/>
        </p:spPr>
        <p:txBody>
          <a:bodyPr wrap="square" rtlCol="0">
            <a:spAutoFit/>
          </a:bodyPr>
          <a:lstStyle/>
          <a:p>
            <a:pPr algn="r"/>
            <a:r>
              <a:rPr lang="ru-RU" dirty="0" err="1" smtClean="0"/>
              <a:t>Менянцева</a:t>
            </a:r>
            <a:r>
              <a:rPr lang="ru-RU" dirty="0" smtClean="0"/>
              <a:t> Кира Александровна</a:t>
            </a:r>
          </a:p>
          <a:p>
            <a:pPr algn="r"/>
            <a:r>
              <a:rPr lang="ru-RU" dirty="0" smtClean="0"/>
              <a:t>Учитель английского языка</a:t>
            </a:r>
          </a:p>
          <a:p>
            <a:pPr algn="r"/>
            <a:r>
              <a:rPr lang="ru-RU" dirty="0" smtClean="0"/>
              <a:t>МБОУ «СШ №18»</a:t>
            </a:r>
            <a:endParaRPr lang="ru-RU" dirty="0"/>
          </a:p>
        </p:txBody>
      </p:sp>
      <p:sp>
        <p:nvSpPr>
          <p:cNvPr id="4" name="TextBox 3"/>
          <p:cNvSpPr txBox="1"/>
          <p:nvPr/>
        </p:nvSpPr>
        <p:spPr>
          <a:xfrm>
            <a:off x="3143240" y="6000768"/>
            <a:ext cx="4572032" cy="369332"/>
          </a:xfrm>
          <a:prstGeom prst="rect">
            <a:avLst/>
          </a:prstGeom>
          <a:noFill/>
        </p:spPr>
        <p:txBody>
          <a:bodyPr wrap="square" rtlCol="0">
            <a:spAutoFit/>
          </a:bodyPr>
          <a:lstStyle/>
          <a:p>
            <a:r>
              <a:rPr lang="ru-RU" dirty="0" smtClean="0"/>
              <a:t>г.Нижневартовск 2023 год</a:t>
            </a:r>
            <a:endParaRPr lang="ru-RU"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214290"/>
            <a:ext cx="2950990" cy="242889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15008" y="214290"/>
            <a:ext cx="3024154" cy="288457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6429388" y="3214686"/>
            <a:ext cx="2283604" cy="30718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2928926" y="0"/>
            <a:ext cx="3095606" cy="17689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3143240" y="1428736"/>
            <a:ext cx="2428892" cy="3436731"/>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3143240" y="5214950"/>
            <a:ext cx="3181343" cy="1485593"/>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l="5290" t="12871" r="5290" b="8416"/>
          <a:stretch>
            <a:fillRect/>
          </a:stretch>
        </p:blipFill>
        <p:spPr bwMode="auto">
          <a:xfrm>
            <a:off x="285720" y="4572008"/>
            <a:ext cx="3143272" cy="2082418"/>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l="3130" t="9677" r="1399" b="3225"/>
          <a:stretch>
            <a:fillRect/>
          </a:stretch>
        </p:blipFill>
        <p:spPr bwMode="auto">
          <a:xfrm>
            <a:off x="285720" y="2928934"/>
            <a:ext cx="2905144" cy="1285884"/>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l="22716" t="9615" r="17788" b="17308"/>
          <a:stretch>
            <a:fillRect/>
          </a:stretch>
        </p:blipFill>
        <p:spPr bwMode="auto">
          <a:xfrm>
            <a:off x="1214414" y="1285860"/>
            <a:ext cx="6824209" cy="4714908"/>
          </a:xfrm>
          <a:prstGeom prst="rect">
            <a:avLst/>
          </a:prstGeom>
          <a:noFill/>
          <a:ln w="9525">
            <a:noFill/>
            <a:miter lim="800000"/>
            <a:headEnd/>
            <a:tailEnd/>
          </a:ln>
          <a:effectLst/>
        </p:spPr>
      </p:pic>
      <p:sp>
        <p:nvSpPr>
          <p:cNvPr id="3" name="TextBox 2"/>
          <p:cNvSpPr txBox="1"/>
          <p:nvPr/>
        </p:nvSpPr>
        <p:spPr>
          <a:xfrm>
            <a:off x="714348" y="357166"/>
            <a:ext cx="6500858" cy="369332"/>
          </a:xfrm>
          <a:prstGeom prst="rect">
            <a:avLst/>
          </a:prstGeom>
          <a:noFill/>
        </p:spPr>
        <p:txBody>
          <a:bodyPr wrap="square" rtlCol="0">
            <a:spAutoFit/>
          </a:bodyPr>
          <a:lstStyle/>
          <a:p>
            <a:r>
              <a:rPr lang="ru-RU" b="1" u="sng" dirty="0" smtClean="0">
                <a:hlinkClick r:id="rId3"/>
              </a:rPr>
              <a:t>https://learningapps.org</a:t>
            </a:r>
            <a:r>
              <a:rPr lang="ru-RU" b="1" dirty="0" smtClean="0"/>
              <a:t>  </a:t>
            </a:r>
            <a:endParaRPr lang="ru-RU" dirty="0"/>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4611" t="9836" r="2254" b="6557"/>
          <a:stretch>
            <a:fillRect/>
          </a:stretch>
        </p:blipFill>
        <p:spPr bwMode="auto">
          <a:xfrm>
            <a:off x="857224" y="2000240"/>
            <a:ext cx="7215238" cy="3643338"/>
          </a:xfrm>
          <a:prstGeom prst="rect">
            <a:avLst/>
          </a:prstGeom>
          <a:noFill/>
          <a:ln w="9525">
            <a:noFill/>
            <a:miter lim="800000"/>
            <a:headEnd/>
            <a:tailEnd/>
          </a:ln>
          <a:effectLst/>
        </p:spPr>
      </p:pic>
      <p:sp>
        <p:nvSpPr>
          <p:cNvPr id="3" name="TextBox 2"/>
          <p:cNvSpPr txBox="1"/>
          <p:nvPr/>
        </p:nvSpPr>
        <p:spPr>
          <a:xfrm>
            <a:off x="571472" y="500042"/>
            <a:ext cx="5643602" cy="369332"/>
          </a:xfrm>
          <a:prstGeom prst="rect">
            <a:avLst/>
          </a:prstGeom>
          <a:noFill/>
        </p:spPr>
        <p:txBody>
          <a:bodyPr wrap="square" rtlCol="0">
            <a:spAutoFit/>
          </a:bodyPr>
          <a:lstStyle/>
          <a:p>
            <a:r>
              <a:rPr lang="ru-RU" b="1" u="sng" dirty="0" smtClean="0">
                <a:hlinkClick r:id="rId3"/>
              </a:rPr>
              <a:t>https://learnenglish.britishcouncil.org</a:t>
            </a:r>
            <a:r>
              <a:rPr lang="ru-RU" b="1" u="sng" dirty="0" smtClean="0"/>
              <a:t> </a:t>
            </a:r>
            <a:endParaRPr lang="ru-RU" dirty="0"/>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4464" t="11111" r="3572" b="7937"/>
          <a:stretch>
            <a:fillRect/>
          </a:stretch>
        </p:blipFill>
        <p:spPr bwMode="auto">
          <a:xfrm>
            <a:off x="928662" y="2214554"/>
            <a:ext cx="7358082" cy="3643338"/>
          </a:xfrm>
          <a:prstGeom prst="rect">
            <a:avLst/>
          </a:prstGeom>
          <a:noFill/>
          <a:ln w="9525">
            <a:noFill/>
            <a:miter lim="800000"/>
            <a:headEnd/>
            <a:tailEnd/>
          </a:ln>
          <a:effectLst/>
        </p:spPr>
      </p:pic>
      <p:sp>
        <p:nvSpPr>
          <p:cNvPr id="3" name="TextBox 2"/>
          <p:cNvSpPr txBox="1"/>
          <p:nvPr/>
        </p:nvSpPr>
        <p:spPr>
          <a:xfrm>
            <a:off x="714348" y="428604"/>
            <a:ext cx="7572428" cy="369332"/>
          </a:xfrm>
          <a:prstGeom prst="rect">
            <a:avLst/>
          </a:prstGeom>
          <a:noFill/>
        </p:spPr>
        <p:txBody>
          <a:bodyPr wrap="square" rtlCol="0">
            <a:spAutoFit/>
          </a:bodyPr>
          <a:lstStyle/>
          <a:p>
            <a:r>
              <a:rPr lang="ru-RU" b="1" u="sng" dirty="0" smtClean="0">
                <a:hlinkClick r:id="rId3"/>
              </a:rPr>
              <a:t>https://www.englishgrammar.org</a:t>
            </a:r>
            <a:r>
              <a:rPr lang="ru-RU" b="1" u="sng" dirty="0" smtClean="0"/>
              <a:t> </a:t>
            </a:r>
            <a:endParaRPr lang="ru-RU"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14290"/>
            <a:ext cx="7858180" cy="369332"/>
          </a:xfrm>
          <a:prstGeom prst="rect">
            <a:avLst/>
          </a:prstGeom>
          <a:noFill/>
        </p:spPr>
        <p:txBody>
          <a:bodyPr wrap="square" rtlCol="0">
            <a:spAutoFit/>
          </a:bodyPr>
          <a:lstStyle/>
          <a:p>
            <a:pPr algn="ctr"/>
            <a:r>
              <a:rPr lang="ru-RU" dirty="0" smtClean="0">
                <a:latin typeface="Comic Sans MS" pitchFamily="66" charset="0"/>
              </a:rPr>
              <a:t>ПИСЬМЕННАЯ РЕЧЬ</a:t>
            </a:r>
            <a:endParaRPr lang="ru-RU" dirty="0">
              <a:latin typeface="Comic Sans MS" pitchFamily="66" charset="0"/>
            </a:endParaRPr>
          </a:p>
        </p:txBody>
      </p:sp>
      <p:sp>
        <p:nvSpPr>
          <p:cNvPr id="3" name="TextBox 2"/>
          <p:cNvSpPr txBox="1"/>
          <p:nvPr/>
        </p:nvSpPr>
        <p:spPr>
          <a:xfrm>
            <a:off x="357158" y="857232"/>
            <a:ext cx="8215370" cy="4939814"/>
          </a:xfrm>
          <a:prstGeom prst="rect">
            <a:avLst/>
          </a:prstGeom>
          <a:noFill/>
        </p:spPr>
        <p:txBody>
          <a:bodyPr wrap="square" rtlCol="0">
            <a:spAutoFit/>
          </a:bodyPr>
          <a:lstStyle/>
          <a:p>
            <a:pPr>
              <a:lnSpc>
                <a:spcPct val="150000"/>
              </a:lnSpc>
            </a:pPr>
            <a:r>
              <a:rPr lang="ru-RU" dirty="0" smtClean="0"/>
              <a:t>Приветствие </a:t>
            </a:r>
            <a:r>
              <a:rPr lang="ru-RU" dirty="0" smtClean="0">
                <a:solidFill>
                  <a:srgbClr val="FF0000"/>
                </a:solidFill>
              </a:rPr>
              <a:t>ВСЕГДА</a:t>
            </a:r>
            <a:r>
              <a:rPr lang="ru-RU" dirty="0" smtClean="0"/>
              <a:t> пишу на отдельной строке. После приветствия </a:t>
            </a:r>
            <a:r>
              <a:rPr lang="ru-RU" dirty="0" smtClean="0">
                <a:solidFill>
                  <a:srgbClr val="FF0000"/>
                </a:solidFill>
              </a:rPr>
              <a:t>ВСЕГДА</a:t>
            </a:r>
            <a:r>
              <a:rPr lang="ru-RU" dirty="0" smtClean="0"/>
              <a:t> ставлю запятую.</a:t>
            </a:r>
          </a:p>
          <a:p>
            <a:pPr>
              <a:lnSpc>
                <a:spcPct val="150000"/>
              </a:lnSpc>
            </a:pPr>
            <a:r>
              <a:rPr lang="ru-RU" dirty="0" smtClean="0">
                <a:solidFill>
                  <a:srgbClr val="FF0000"/>
                </a:solidFill>
              </a:rPr>
              <a:t>ВСЕГДА</a:t>
            </a:r>
            <a:r>
              <a:rPr lang="ru-RU" dirty="0" smtClean="0"/>
              <a:t> начинаю 2-й абзац с заглавной буквы.</a:t>
            </a:r>
          </a:p>
          <a:p>
            <a:pPr>
              <a:lnSpc>
                <a:spcPct val="150000"/>
              </a:lnSpc>
            </a:pPr>
            <a:r>
              <a:rPr lang="ru-RU" dirty="0" smtClean="0">
                <a:solidFill>
                  <a:srgbClr val="FF0000"/>
                </a:solidFill>
              </a:rPr>
              <a:t>ВСЕГДА</a:t>
            </a:r>
            <a:r>
              <a:rPr lang="ru-RU" dirty="0" smtClean="0"/>
              <a:t> продолжаю письмо на той же строке, использую фразы: </a:t>
            </a:r>
            <a:r>
              <a:rPr lang="ru-RU" dirty="0" err="1" smtClean="0"/>
              <a:t>I’m</a:t>
            </a:r>
            <a:r>
              <a:rPr lang="ru-RU" dirty="0" smtClean="0"/>
              <a:t> </a:t>
            </a:r>
            <a:r>
              <a:rPr lang="ru-RU" dirty="0" err="1" smtClean="0"/>
              <a:t>writing</a:t>
            </a:r>
            <a:r>
              <a:rPr lang="ru-RU" dirty="0" smtClean="0"/>
              <a:t> </a:t>
            </a:r>
            <a:r>
              <a:rPr lang="ru-RU" dirty="0" err="1" smtClean="0"/>
              <a:t>to</a:t>
            </a:r>
            <a:r>
              <a:rPr lang="ru-RU" dirty="0" smtClean="0"/>
              <a:t> </a:t>
            </a:r>
            <a:r>
              <a:rPr lang="ru-RU" dirty="0" err="1" smtClean="0"/>
              <a:t>tell</a:t>
            </a:r>
            <a:r>
              <a:rPr lang="ru-RU" dirty="0" smtClean="0"/>
              <a:t> </a:t>
            </a:r>
            <a:r>
              <a:rPr lang="ru-RU" dirty="0" err="1" smtClean="0"/>
              <a:t>you</a:t>
            </a:r>
            <a:r>
              <a:rPr lang="ru-RU" dirty="0" smtClean="0"/>
              <a:t> </a:t>
            </a:r>
            <a:r>
              <a:rPr lang="ru-RU" dirty="0" err="1" smtClean="0"/>
              <a:t>about</a:t>
            </a:r>
            <a:r>
              <a:rPr lang="ru-RU" dirty="0" smtClean="0"/>
              <a:t>… </a:t>
            </a:r>
            <a:r>
              <a:rPr lang="ru-RU" dirty="0" err="1" smtClean="0"/>
              <a:t>How</a:t>
            </a:r>
            <a:r>
              <a:rPr lang="ru-RU" dirty="0" smtClean="0"/>
              <a:t> </a:t>
            </a:r>
            <a:r>
              <a:rPr lang="ru-RU" dirty="0" err="1" smtClean="0"/>
              <a:t>are</a:t>
            </a:r>
            <a:r>
              <a:rPr lang="ru-RU" dirty="0" smtClean="0"/>
              <a:t> </a:t>
            </a:r>
            <a:r>
              <a:rPr lang="ru-RU" dirty="0" err="1" smtClean="0"/>
              <a:t>you</a:t>
            </a:r>
            <a:r>
              <a:rPr lang="ru-RU" dirty="0" smtClean="0"/>
              <a:t>?</a:t>
            </a:r>
          </a:p>
          <a:p>
            <a:pPr>
              <a:lnSpc>
                <a:spcPct val="150000"/>
              </a:lnSpc>
            </a:pPr>
            <a:r>
              <a:rPr lang="ru-RU" dirty="0" smtClean="0">
                <a:solidFill>
                  <a:srgbClr val="FF0000"/>
                </a:solidFill>
              </a:rPr>
              <a:t>ВСЕГДА</a:t>
            </a:r>
            <a:r>
              <a:rPr lang="ru-RU" dirty="0" smtClean="0"/>
              <a:t> даю нужную информацию и </a:t>
            </a:r>
            <a:r>
              <a:rPr lang="ru-RU" dirty="0" smtClean="0">
                <a:solidFill>
                  <a:srgbClr val="FF0000"/>
                </a:solidFill>
              </a:rPr>
              <a:t>СРАЗУ</a:t>
            </a:r>
            <a:r>
              <a:rPr lang="ru-RU" dirty="0" smtClean="0"/>
              <a:t> задаю вопрос.</a:t>
            </a:r>
          </a:p>
          <a:p>
            <a:pPr>
              <a:lnSpc>
                <a:spcPct val="150000"/>
              </a:lnSpc>
            </a:pPr>
            <a:r>
              <a:rPr lang="ru-RU" dirty="0" smtClean="0">
                <a:solidFill>
                  <a:srgbClr val="FF0000"/>
                </a:solidFill>
              </a:rPr>
              <a:t>ВСЕГДА</a:t>
            </a:r>
            <a:r>
              <a:rPr lang="ru-RU" dirty="0" smtClean="0"/>
              <a:t> пишу заключение на отдельной строке, использую фразу: I </a:t>
            </a:r>
            <a:r>
              <a:rPr lang="ru-RU" dirty="0" err="1" smtClean="0"/>
              <a:t>hope</a:t>
            </a:r>
            <a:r>
              <a:rPr lang="ru-RU" dirty="0" smtClean="0"/>
              <a:t> </a:t>
            </a:r>
            <a:r>
              <a:rPr lang="ru-RU" dirty="0" err="1" smtClean="0"/>
              <a:t>to</a:t>
            </a:r>
            <a:r>
              <a:rPr lang="ru-RU" dirty="0" smtClean="0"/>
              <a:t> </a:t>
            </a:r>
            <a:r>
              <a:rPr lang="ru-RU" dirty="0" err="1" smtClean="0"/>
              <a:t>hear</a:t>
            </a:r>
            <a:r>
              <a:rPr lang="ru-RU" dirty="0" smtClean="0"/>
              <a:t> </a:t>
            </a:r>
            <a:r>
              <a:rPr lang="ru-RU" dirty="0" err="1" smtClean="0"/>
              <a:t>from</a:t>
            </a:r>
            <a:r>
              <a:rPr lang="ru-RU" dirty="0" smtClean="0"/>
              <a:t> </a:t>
            </a:r>
            <a:r>
              <a:rPr lang="ru-RU" dirty="0" err="1" smtClean="0"/>
              <a:t>you</a:t>
            </a:r>
            <a:r>
              <a:rPr lang="ru-RU" dirty="0" smtClean="0"/>
              <a:t> </a:t>
            </a:r>
            <a:r>
              <a:rPr lang="ru-RU" dirty="0" err="1" smtClean="0"/>
              <a:t>soon</a:t>
            </a:r>
            <a:r>
              <a:rPr lang="ru-RU" dirty="0" smtClean="0"/>
              <a:t>!</a:t>
            </a:r>
          </a:p>
          <a:p>
            <a:pPr>
              <a:lnSpc>
                <a:spcPct val="150000"/>
              </a:lnSpc>
            </a:pPr>
            <a:r>
              <a:rPr lang="ru-RU" dirty="0" smtClean="0">
                <a:solidFill>
                  <a:srgbClr val="FF0000"/>
                </a:solidFill>
              </a:rPr>
              <a:t>ВСЕГДА</a:t>
            </a:r>
            <a:r>
              <a:rPr lang="ru-RU" dirty="0" smtClean="0"/>
              <a:t> начинаю подпись с заглавной буквы. </a:t>
            </a:r>
            <a:r>
              <a:rPr lang="ru-RU" dirty="0" smtClean="0">
                <a:solidFill>
                  <a:srgbClr val="FF0000"/>
                </a:solidFill>
              </a:rPr>
              <a:t>ВСЕГДА</a:t>
            </a:r>
            <a:r>
              <a:rPr lang="ru-RU" dirty="0" smtClean="0"/>
              <a:t> после подписи ставлю запятую, использую фразы: </a:t>
            </a:r>
            <a:r>
              <a:rPr lang="ru-RU" dirty="0" err="1" smtClean="0"/>
              <a:t>Yours</a:t>
            </a:r>
            <a:r>
              <a:rPr lang="ru-RU" dirty="0" smtClean="0"/>
              <a:t>, </a:t>
            </a:r>
            <a:r>
              <a:rPr lang="ru-RU" dirty="0" err="1" smtClean="0"/>
              <a:t>Best</a:t>
            </a:r>
            <a:r>
              <a:rPr lang="ru-RU" dirty="0" smtClean="0"/>
              <a:t> </a:t>
            </a:r>
            <a:r>
              <a:rPr lang="ru-RU" dirty="0" err="1" smtClean="0"/>
              <a:t>wishes</a:t>
            </a:r>
            <a:r>
              <a:rPr lang="ru-RU" dirty="0" smtClean="0"/>
              <a:t>! Не ставлю точку после своего имени.</a:t>
            </a:r>
          </a:p>
          <a:p>
            <a:endParaRPr lang="ru-RU" dirty="0"/>
          </a:p>
        </p:txBody>
      </p:sp>
      <p:pic>
        <p:nvPicPr>
          <p:cNvPr id="4098" name="Picture 2" descr="https://i1.wp.com/previews.123rf.com/images/vasiffeyzullazadeh/vasiffeyzullazadeh1904/vasiffeyzullazadeh190400380/122453492-email-icon-vector.jpg"/>
          <p:cNvPicPr>
            <a:picLocks noChangeAspect="1" noChangeArrowheads="1"/>
          </p:cNvPicPr>
          <p:nvPr/>
        </p:nvPicPr>
        <p:blipFill>
          <a:blip r:embed="rId2" cstate="print"/>
          <a:srcRect/>
          <a:stretch>
            <a:fillRect/>
          </a:stretch>
        </p:blipFill>
        <p:spPr bwMode="auto">
          <a:xfrm>
            <a:off x="5857884" y="5214950"/>
            <a:ext cx="1442982" cy="144298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857232"/>
            <a:ext cx="8358246" cy="369332"/>
          </a:xfrm>
          <a:prstGeom prst="rect">
            <a:avLst/>
          </a:prstGeom>
          <a:noFill/>
        </p:spPr>
        <p:txBody>
          <a:bodyPr wrap="square" rtlCol="0">
            <a:spAutoFit/>
          </a:bodyPr>
          <a:lstStyle/>
          <a:p>
            <a:endParaRPr lang="ru-RU" dirty="0"/>
          </a:p>
        </p:txBody>
      </p:sp>
      <p:sp>
        <p:nvSpPr>
          <p:cNvPr id="4" name="Вертикальный свиток 3"/>
          <p:cNvSpPr/>
          <p:nvPr/>
        </p:nvSpPr>
        <p:spPr>
          <a:xfrm>
            <a:off x="571472" y="285728"/>
            <a:ext cx="8072494" cy="6143668"/>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t>Dear__________________</a:t>
            </a:r>
            <a:endParaRPr lang="ru-RU" dirty="0" smtClean="0"/>
          </a:p>
          <a:p>
            <a:r>
              <a:rPr lang="en-US" dirty="0" smtClean="0"/>
              <a:t>I’m writing to tell you about_____________</a:t>
            </a:r>
            <a:endParaRPr lang="ru-RU" dirty="0" smtClean="0"/>
          </a:p>
          <a:p>
            <a:r>
              <a:rPr lang="en-US" dirty="0" smtClean="0"/>
              <a:t>His name is______________________________</a:t>
            </a:r>
            <a:endParaRPr lang="ru-RU" dirty="0" smtClean="0"/>
          </a:p>
          <a:p>
            <a:r>
              <a:rPr lang="en-US" dirty="0" smtClean="0"/>
              <a:t>He </a:t>
            </a:r>
            <a:r>
              <a:rPr lang="en-US" dirty="0" err="1" smtClean="0"/>
              <a:t>is__________________________________old</a:t>
            </a:r>
            <a:r>
              <a:rPr lang="en-US" dirty="0" smtClean="0"/>
              <a:t>.</a:t>
            </a:r>
            <a:endParaRPr lang="ru-RU" dirty="0" smtClean="0"/>
          </a:p>
          <a:p>
            <a:r>
              <a:rPr lang="en-US" dirty="0" smtClean="0"/>
              <a:t>His hair is_______________________________</a:t>
            </a:r>
            <a:endParaRPr lang="ru-RU" dirty="0" smtClean="0"/>
          </a:p>
          <a:p>
            <a:r>
              <a:rPr lang="en-US" dirty="0" smtClean="0"/>
              <a:t>He has got_______________________________</a:t>
            </a:r>
            <a:endParaRPr lang="ru-RU" dirty="0" smtClean="0"/>
          </a:p>
          <a:p>
            <a:r>
              <a:rPr lang="en-US" dirty="0" smtClean="0"/>
              <a:t>He loves wearing_________________________</a:t>
            </a:r>
            <a:endParaRPr lang="ru-RU" dirty="0" smtClean="0"/>
          </a:p>
          <a:p>
            <a:r>
              <a:rPr lang="en-US" dirty="0" smtClean="0"/>
              <a:t>His </a:t>
            </a:r>
            <a:r>
              <a:rPr lang="en-US" dirty="0" err="1" smtClean="0"/>
              <a:t>favourite</a:t>
            </a:r>
            <a:r>
              <a:rPr lang="en-US" dirty="0" smtClean="0"/>
              <a:t> food is______________________</a:t>
            </a:r>
            <a:endParaRPr lang="ru-RU" dirty="0" smtClean="0"/>
          </a:p>
          <a:p>
            <a:r>
              <a:rPr lang="en-US" dirty="0" smtClean="0"/>
              <a:t>His hobbies are__________________________</a:t>
            </a:r>
            <a:endParaRPr lang="ru-RU" dirty="0" smtClean="0"/>
          </a:p>
          <a:p>
            <a:r>
              <a:rPr lang="en-US" dirty="0" smtClean="0"/>
              <a:t>We like to_______________________________</a:t>
            </a:r>
            <a:endParaRPr lang="ru-RU" dirty="0" smtClean="0"/>
          </a:p>
          <a:p>
            <a:r>
              <a:rPr lang="en-US" dirty="0" smtClean="0"/>
              <a:t>What about______________________________?</a:t>
            </a:r>
            <a:endParaRPr lang="ru-RU" dirty="0" smtClean="0"/>
          </a:p>
          <a:p>
            <a:r>
              <a:rPr lang="en-US" dirty="0" err="1" smtClean="0"/>
              <a:t>What____________________________together</a:t>
            </a:r>
            <a:r>
              <a:rPr lang="en-US" dirty="0" smtClean="0"/>
              <a:t>?</a:t>
            </a:r>
            <a:endParaRPr lang="ru-RU" dirty="0" smtClean="0"/>
          </a:p>
          <a:p>
            <a:r>
              <a:rPr lang="en-US" dirty="0" smtClean="0"/>
              <a:t>I hope___________________________________</a:t>
            </a:r>
            <a:endParaRPr lang="ru-RU" dirty="0" smtClean="0"/>
          </a:p>
          <a:p>
            <a:r>
              <a:rPr lang="ru-RU" dirty="0" err="1" smtClean="0"/>
              <a:t>Best_________</a:t>
            </a:r>
            <a:r>
              <a:rPr lang="en-US" dirty="0" smtClean="0"/>
              <a:t>_______</a:t>
            </a:r>
            <a:r>
              <a:rPr lang="ru-RU" dirty="0" smtClean="0"/>
              <a:t>___</a:t>
            </a:r>
          </a:p>
          <a:p>
            <a:endParaRPr lang="ru-RU"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571744"/>
            <a:ext cx="83968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286808" cy="4616648"/>
          </a:xfrm>
          <a:prstGeom prst="rect">
            <a:avLst/>
          </a:prstGeom>
          <a:noFill/>
        </p:spPr>
        <p:txBody>
          <a:bodyPr wrap="square" rtlCol="0">
            <a:spAutoFit/>
          </a:bodyPr>
          <a:lstStyle/>
          <a:p>
            <a:r>
              <a:rPr lang="ru-RU" sz="2400" dirty="0" smtClean="0"/>
              <a:t>Выявление</a:t>
            </a:r>
            <a:r>
              <a:rPr lang="ru-RU" dirty="0" smtClean="0"/>
              <a:t>, поддержка и развитие способностей и талантов у детей и молодежи входит в число приоритетных направлений современной российской образовательной политики. И одним из действенных механизмов реализации данной цели является </a:t>
            </a:r>
            <a:r>
              <a:rPr lang="ru-RU" b="1" dirty="0" smtClean="0">
                <a:solidFill>
                  <a:srgbClr val="0070C0"/>
                </a:solidFill>
              </a:rPr>
              <a:t>Всероссийская олимпиада школьников</a:t>
            </a:r>
            <a:r>
              <a:rPr lang="ru-RU" dirty="0" smtClean="0"/>
              <a:t>- система ежегодных предметных олимпиад для обучающихся в государственных, муниципальных и негосударственных образовательных организациях  реализующих образовательные программы. </a:t>
            </a:r>
          </a:p>
          <a:p>
            <a:endParaRPr lang="ru-RU" dirty="0" smtClean="0"/>
          </a:p>
          <a:p>
            <a:r>
              <a:rPr lang="ru-RU" dirty="0" smtClean="0"/>
              <a:t>Основными </a:t>
            </a:r>
            <a:r>
              <a:rPr lang="ru-RU" b="1" dirty="0" smtClean="0"/>
              <a:t>целями</a:t>
            </a:r>
            <a:r>
              <a:rPr lang="ru-RU" dirty="0" smtClean="0"/>
              <a:t> и </a:t>
            </a:r>
            <a:r>
              <a:rPr lang="ru-RU" b="1" dirty="0" smtClean="0"/>
              <a:t>задачами</a:t>
            </a:r>
            <a:r>
              <a:rPr lang="ru-RU" dirty="0" smtClean="0"/>
              <a:t> олимпиады школьников по английскому языку являются:</a:t>
            </a:r>
          </a:p>
          <a:p>
            <a:pPr>
              <a:buFont typeface="Wingdings" pitchFamily="2" charset="2"/>
              <a:buChar char="Ø"/>
            </a:pPr>
            <a:r>
              <a:rPr lang="ru-RU" dirty="0" smtClean="0"/>
              <a:t> развитие и выявление интересов и творческих способностей к английскому языку </a:t>
            </a:r>
          </a:p>
          <a:p>
            <a:pPr>
              <a:buFont typeface="Wingdings" pitchFamily="2" charset="2"/>
              <a:buChar char="Ø"/>
            </a:pPr>
            <a:r>
              <a:rPr lang="ru-RU" dirty="0" smtClean="0"/>
              <a:t> создание условий для поддержки одаренных детей </a:t>
            </a:r>
          </a:p>
          <a:p>
            <a:pPr>
              <a:buFont typeface="Wingdings" pitchFamily="2" charset="2"/>
              <a:buChar char="Ø"/>
            </a:pPr>
            <a:r>
              <a:rPr lang="ru-RU" dirty="0" smtClean="0"/>
              <a:t>продвижение лингвистических и социокультурных знаний. </a:t>
            </a:r>
          </a:p>
          <a:p>
            <a:endParaRPr lang="ru-RU" dirty="0"/>
          </a:p>
        </p:txBody>
      </p:sp>
      <p:pic>
        <p:nvPicPr>
          <p:cNvPr id="18434" name="Picture 2" descr="https://logos.dobryanka-edu.ru/upload/versions/21084/11109/olimpiada.jpg"/>
          <p:cNvPicPr>
            <a:picLocks noChangeAspect="1" noChangeArrowheads="1"/>
          </p:cNvPicPr>
          <p:nvPr/>
        </p:nvPicPr>
        <p:blipFill>
          <a:blip r:embed="rId2" cstate="print"/>
          <a:srcRect/>
          <a:stretch>
            <a:fillRect/>
          </a:stretch>
        </p:blipFill>
        <p:spPr bwMode="auto">
          <a:xfrm>
            <a:off x="3571868" y="4714884"/>
            <a:ext cx="1839330" cy="18573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8286808" cy="646331"/>
          </a:xfrm>
          <a:prstGeom prst="rect">
            <a:avLst/>
          </a:prstGeom>
          <a:noFill/>
        </p:spPr>
        <p:txBody>
          <a:bodyPr wrap="square" rtlCol="0">
            <a:spAutoFit/>
          </a:bodyPr>
          <a:lstStyle/>
          <a:p>
            <a:pPr algn="ctr"/>
            <a:r>
              <a:rPr lang="ru-RU" dirty="0" smtClean="0"/>
              <a:t>Проверка уровня знаний участников олимпиады проводится в 4 этапа конкурса: </a:t>
            </a:r>
            <a:endParaRPr lang="ru-RU" dirty="0"/>
          </a:p>
        </p:txBody>
      </p:sp>
      <p:sp>
        <p:nvSpPr>
          <p:cNvPr id="3" name="TextBox 2"/>
          <p:cNvSpPr txBox="1"/>
          <p:nvPr/>
        </p:nvSpPr>
        <p:spPr>
          <a:xfrm>
            <a:off x="357158" y="1000108"/>
            <a:ext cx="8215370" cy="646331"/>
          </a:xfrm>
          <a:prstGeom prst="rect">
            <a:avLst/>
          </a:prstGeom>
          <a:noFill/>
        </p:spPr>
        <p:txBody>
          <a:bodyPr wrap="square" rtlCol="0">
            <a:spAutoFit/>
          </a:bodyPr>
          <a:lstStyle/>
          <a:p>
            <a:pPr>
              <a:buFont typeface="Wingdings" pitchFamily="2" charset="2"/>
              <a:buChar char="ü"/>
            </a:pPr>
            <a:r>
              <a:rPr lang="ru-RU" dirty="0" smtClean="0"/>
              <a:t>понимание устной речи (</a:t>
            </a:r>
            <a:r>
              <a:rPr lang="ru-RU" dirty="0" err="1" smtClean="0"/>
              <a:t>Listening</a:t>
            </a:r>
            <a:r>
              <a:rPr lang="ru-RU" dirty="0" smtClean="0"/>
              <a:t>)</a:t>
            </a:r>
          </a:p>
          <a:p>
            <a:endParaRPr lang="ru-RU" dirty="0"/>
          </a:p>
        </p:txBody>
      </p:sp>
      <p:sp>
        <p:nvSpPr>
          <p:cNvPr id="4" name="TextBox 3"/>
          <p:cNvSpPr txBox="1"/>
          <p:nvPr/>
        </p:nvSpPr>
        <p:spPr>
          <a:xfrm>
            <a:off x="357158" y="1500174"/>
            <a:ext cx="6143668" cy="646331"/>
          </a:xfrm>
          <a:prstGeom prst="rect">
            <a:avLst/>
          </a:prstGeom>
          <a:noFill/>
        </p:spPr>
        <p:txBody>
          <a:bodyPr wrap="square" rtlCol="0">
            <a:spAutoFit/>
          </a:bodyPr>
          <a:lstStyle/>
          <a:p>
            <a:pPr>
              <a:buFont typeface="Wingdings" pitchFamily="2" charset="2"/>
              <a:buChar char="ü"/>
            </a:pPr>
            <a:r>
              <a:rPr lang="ru-RU" dirty="0" smtClean="0"/>
              <a:t>понимание письменной речи (</a:t>
            </a:r>
            <a:r>
              <a:rPr lang="ru-RU" dirty="0" err="1" smtClean="0"/>
              <a:t>Reading</a:t>
            </a:r>
            <a:r>
              <a:rPr lang="ru-RU" dirty="0" smtClean="0"/>
              <a:t>)</a:t>
            </a:r>
          </a:p>
          <a:p>
            <a:endParaRPr lang="ru-RU" dirty="0"/>
          </a:p>
        </p:txBody>
      </p:sp>
      <p:sp>
        <p:nvSpPr>
          <p:cNvPr id="5" name="TextBox 4"/>
          <p:cNvSpPr txBox="1"/>
          <p:nvPr/>
        </p:nvSpPr>
        <p:spPr>
          <a:xfrm>
            <a:off x="357158" y="2000240"/>
            <a:ext cx="5643602" cy="646331"/>
          </a:xfrm>
          <a:prstGeom prst="rect">
            <a:avLst/>
          </a:prstGeom>
          <a:noFill/>
        </p:spPr>
        <p:txBody>
          <a:bodyPr wrap="square" rtlCol="0">
            <a:spAutoFit/>
          </a:bodyPr>
          <a:lstStyle/>
          <a:p>
            <a:pPr>
              <a:buFont typeface="Wingdings" pitchFamily="2" charset="2"/>
              <a:buChar char="ü"/>
            </a:pPr>
            <a:r>
              <a:rPr lang="ru-RU" dirty="0" smtClean="0"/>
              <a:t>лексико-грамматический тест (</a:t>
            </a:r>
            <a:r>
              <a:rPr lang="ru-RU" dirty="0" err="1" smtClean="0"/>
              <a:t>Use</a:t>
            </a:r>
            <a:r>
              <a:rPr lang="ru-RU" dirty="0" smtClean="0"/>
              <a:t> </a:t>
            </a:r>
            <a:r>
              <a:rPr lang="ru-RU" dirty="0" err="1" smtClean="0"/>
              <a:t>of</a:t>
            </a:r>
            <a:r>
              <a:rPr lang="ru-RU" dirty="0" smtClean="0"/>
              <a:t> </a:t>
            </a:r>
            <a:r>
              <a:rPr lang="ru-RU" dirty="0" err="1" smtClean="0"/>
              <a:t>English</a:t>
            </a:r>
            <a:r>
              <a:rPr lang="ru-RU" dirty="0" smtClean="0"/>
              <a:t>)</a:t>
            </a:r>
          </a:p>
          <a:p>
            <a:endParaRPr lang="ru-RU" dirty="0"/>
          </a:p>
        </p:txBody>
      </p:sp>
      <p:sp>
        <p:nvSpPr>
          <p:cNvPr id="6" name="TextBox 5"/>
          <p:cNvSpPr txBox="1"/>
          <p:nvPr/>
        </p:nvSpPr>
        <p:spPr>
          <a:xfrm>
            <a:off x="428596" y="2571744"/>
            <a:ext cx="5715040" cy="646331"/>
          </a:xfrm>
          <a:prstGeom prst="rect">
            <a:avLst/>
          </a:prstGeom>
          <a:noFill/>
        </p:spPr>
        <p:txBody>
          <a:bodyPr wrap="square" rtlCol="0">
            <a:spAutoFit/>
          </a:bodyPr>
          <a:lstStyle/>
          <a:p>
            <a:pPr>
              <a:buFont typeface="Wingdings" pitchFamily="2" charset="2"/>
              <a:buChar char="ü"/>
            </a:pPr>
            <a:r>
              <a:rPr lang="ru-RU" dirty="0" smtClean="0"/>
              <a:t>письменной речи (</a:t>
            </a:r>
            <a:r>
              <a:rPr lang="ru-RU" dirty="0" err="1" smtClean="0"/>
              <a:t>Writing</a:t>
            </a:r>
            <a:r>
              <a:rPr lang="ru-RU" dirty="0" smtClean="0"/>
              <a:t>)</a:t>
            </a:r>
          </a:p>
          <a:p>
            <a:endParaRPr lang="ru-RU" dirty="0"/>
          </a:p>
        </p:txBody>
      </p:sp>
      <p:sp>
        <p:nvSpPr>
          <p:cNvPr id="7" name="TextBox 6"/>
          <p:cNvSpPr txBox="1"/>
          <p:nvPr/>
        </p:nvSpPr>
        <p:spPr>
          <a:xfrm>
            <a:off x="428596" y="3214686"/>
            <a:ext cx="8143932" cy="923330"/>
          </a:xfrm>
          <a:prstGeom prst="rect">
            <a:avLst/>
          </a:prstGeom>
          <a:noFill/>
        </p:spPr>
        <p:txBody>
          <a:bodyPr wrap="square" rtlCol="0">
            <a:spAutoFit/>
          </a:bodyPr>
          <a:lstStyle/>
          <a:p>
            <a:r>
              <a:rPr lang="ru-RU" b="1" dirty="0" smtClean="0">
                <a:solidFill>
                  <a:srgbClr val="28C10F"/>
                </a:solidFill>
              </a:rPr>
              <a:t>A1</a:t>
            </a:r>
            <a:r>
              <a:rPr lang="ru-RU" dirty="0" smtClean="0"/>
              <a:t>  и </a:t>
            </a:r>
            <a:r>
              <a:rPr lang="ru-RU" b="1" dirty="0" smtClean="0">
                <a:solidFill>
                  <a:srgbClr val="FFC000"/>
                </a:solidFill>
              </a:rPr>
              <a:t>A2</a:t>
            </a:r>
            <a:r>
              <a:rPr lang="ru-RU" dirty="0" smtClean="0"/>
              <a:t> (для 5-6 классов), </a:t>
            </a:r>
            <a:r>
              <a:rPr lang="ru-RU" b="1" dirty="0" smtClean="0">
                <a:solidFill>
                  <a:srgbClr val="FFC000"/>
                </a:solidFill>
              </a:rPr>
              <a:t>A2</a:t>
            </a:r>
            <a:r>
              <a:rPr lang="ru-RU" dirty="0" smtClean="0"/>
              <a:t> и </a:t>
            </a:r>
            <a:r>
              <a:rPr lang="ru-RU" b="1" dirty="0" smtClean="0">
                <a:solidFill>
                  <a:srgbClr val="0070C0"/>
                </a:solidFill>
              </a:rPr>
              <a:t>B1</a:t>
            </a:r>
            <a:r>
              <a:rPr lang="ru-RU" dirty="0" smtClean="0"/>
              <a:t> (для 7-8 классов), </a:t>
            </a:r>
            <a:r>
              <a:rPr lang="ru-RU" b="1" dirty="0" smtClean="0">
                <a:solidFill>
                  <a:srgbClr val="0070C0"/>
                </a:solidFill>
              </a:rPr>
              <a:t>В1</a:t>
            </a:r>
            <a:r>
              <a:rPr lang="ru-RU" dirty="0" smtClean="0"/>
              <a:t> и </a:t>
            </a:r>
            <a:r>
              <a:rPr lang="ru-RU" b="1" dirty="0" smtClean="0">
                <a:solidFill>
                  <a:schemeClr val="bg2">
                    <a:lumMod val="50000"/>
                  </a:schemeClr>
                </a:solidFill>
              </a:rPr>
              <a:t>В2</a:t>
            </a:r>
            <a:r>
              <a:rPr lang="ru-RU" dirty="0" smtClean="0"/>
              <a:t> (для 9-11 классов).</a:t>
            </a:r>
          </a:p>
          <a:p>
            <a:endParaRPr lang="ru-RU" dirty="0"/>
          </a:p>
        </p:txBody>
      </p:sp>
      <p:pic>
        <p:nvPicPr>
          <p:cNvPr id="8" name="Рисунок 7" descr="https://englandlearn.com/wp-content/uploads/2017/11/Urovni-vladeniya-RKI.png"/>
          <p:cNvPicPr/>
          <p:nvPr/>
        </p:nvPicPr>
        <p:blipFill>
          <a:blip r:embed="rId2" cstate="print"/>
          <a:srcRect t="9355" r="33779" b="2072"/>
          <a:stretch>
            <a:fillRect/>
          </a:stretch>
        </p:blipFill>
        <p:spPr bwMode="auto">
          <a:xfrm>
            <a:off x="2428861" y="3929066"/>
            <a:ext cx="3857651" cy="270547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928670"/>
            <a:ext cx="8143932" cy="2308324"/>
          </a:xfrm>
          <a:prstGeom prst="rect">
            <a:avLst/>
          </a:prstGeom>
          <a:noFill/>
        </p:spPr>
        <p:txBody>
          <a:bodyPr wrap="square" rtlCol="0">
            <a:spAutoFit/>
          </a:bodyPr>
          <a:lstStyle/>
          <a:p>
            <a:pPr marL="342900" indent="-342900">
              <a:buAutoNum type="arabicPeriod"/>
            </a:pPr>
            <a:r>
              <a:rPr lang="ru-RU" dirty="0" smtClean="0"/>
              <a:t>Снимать трудности, которые могут возникнуть в процессе прослушивания .</a:t>
            </a:r>
          </a:p>
          <a:p>
            <a:pPr marL="342900" indent="-342900">
              <a:buAutoNum type="arabicPeriod"/>
            </a:pPr>
            <a:r>
              <a:rPr lang="ru-RU" dirty="0" smtClean="0"/>
              <a:t>Давать четкие установки на прослушивание.</a:t>
            </a:r>
          </a:p>
          <a:p>
            <a:pPr marL="342900" indent="-342900">
              <a:buAutoNum type="arabicPeriod"/>
            </a:pPr>
            <a:r>
              <a:rPr lang="ru-RU" dirty="0" smtClean="0"/>
              <a:t>Прослушивать текст один или 2 раза, в зависимости от подготовки детей.</a:t>
            </a:r>
          </a:p>
          <a:p>
            <a:pPr marL="342900" indent="-342900">
              <a:buAutoNum type="arabicPeriod"/>
            </a:pPr>
            <a:r>
              <a:rPr lang="ru-RU" dirty="0" smtClean="0"/>
              <a:t>Проверить понимание текста.</a:t>
            </a:r>
          </a:p>
          <a:p>
            <a:pPr marL="342900" indent="-342900">
              <a:buAutoNum type="arabicPeriod"/>
            </a:pPr>
            <a:r>
              <a:rPr lang="ru-RU" dirty="0" smtClean="0"/>
              <a:t>Использовать текст как опору для высказываний, если это необходимо. </a:t>
            </a:r>
            <a:endParaRPr lang="ru-RU" dirty="0"/>
          </a:p>
        </p:txBody>
      </p:sp>
      <p:sp>
        <p:nvSpPr>
          <p:cNvPr id="3" name="Прямоугольник 2"/>
          <p:cNvSpPr/>
          <p:nvPr/>
        </p:nvSpPr>
        <p:spPr>
          <a:xfrm>
            <a:off x="2714612" y="3357562"/>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latin typeface="Comic Sans MS" pitchFamily="66" charset="0"/>
              </a:rPr>
              <a:t>Работа над аудио-текстом </a:t>
            </a:r>
            <a:endParaRPr lang="ru-RU" dirty="0">
              <a:latin typeface="Comic Sans MS" pitchFamily="66" charset="0"/>
            </a:endParaRPr>
          </a:p>
        </p:txBody>
      </p:sp>
      <p:sp>
        <p:nvSpPr>
          <p:cNvPr id="4" name="Овал 3"/>
          <p:cNvSpPr/>
          <p:nvPr/>
        </p:nvSpPr>
        <p:spPr>
          <a:xfrm>
            <a:off x="500034" y="5072074"/>
            <a:ext cx="2500330" cy="10715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latin typeface="Comic Sans MS" pitchFamily="66" charset="0"/>
              </a:rPr>
              <a:t>До прослушивания</a:t>
            </a:r>
            <a:endParaRPr lang="ru-RU" sz="1600" dirty="0">
              <a:latin typeface="Comic Sans MS" pitchFamily="66" charset="0"/>
            </a:endParaRPr>
          </a:p>
        </p:txBody>
      </p:sp>
      <p:sp>
        <p:nvSpPr>
          <p:cNvPr id="5" name="Овал 4"/>
          <p:cNvSpPr/>
          <p:nvPr/>
        </p:nvSpPr>
        <p:spPr>
          <a:xfrm>
            <a:off x="3428992" y="5072074"/>
            <a:ext cx="2500330" cy="11430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latin typeface="Comic Sans MS" pitchFamily="66" charset="0"/>
              </a:rPr>
              <a:t>Во время прослушивания</a:t>
            </a:r>
            <a:endParaRPr lang="ru-RU" sz="1600" dirty="0">
              <a:latin typeface="Comic Sans MS" pitchFamily="66" charset="0"/>
            </a:endParaRPr>
          </a:p>
        </p:txBody>
      </p:sp>
      <p:sp>
        <p:nvSpPr>
          <p:cNvPr id="6" name="Овал 5"/>
          <p:cNvSpPr/>
          <p:nvPr/>
        </p:nvSpPr>
        <p:spPr>
          <a:xfrm>
            <a:off x="6215074" y="5000636"/>
            <a:ext cx="2571768" cy="11430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latin typeface="Comic Sans MS" pitchFamily="66" charset="0"/>
              </a:rPr>
              <a:t>После прослушивания</a:t>
            </a:r>
            <a:endParaRPr lang="ru-RU" sz="1600" dirty="0">
              <a:latin typeface="Comic Sans MS" pitchFamily="66" charset="0"/>
            </a:endParaRPr>
          </a:p>
        </p:txBody>
      </p:sp>
      <p:sp>
        <p:nvSpPr>
          <p:cNvPr id="8" name="TextBox 7"/>
          <p:cNvSpPr txBox="1"/>
          <p:nvPr/>
        </p:nvSpPr>
        <p:spPr>
          <a:xfrm>
            <a:off x="857224" y="142852"/>
            <a:ext cx="7072362" cy="400110"/>
          </a:xfrm>
          <a:prstGeom prst="rect">
            <a:avLst/>
          </a:prstGeom>
          <a:noFill/>
        </p:spPr>
        <p:txBody>
          <a:bodyPr wrap="square" rtlCol="0">
            <a:spAutoFit/>
          </a:bodyPr>
          <a:lstStyle/>
          <a:p>
            <a:pPr algn="ctr"/>
            <a:r>
              <a:rPr lang="ru-RU" sz="2000" dirty="0" smtClean="0">
                <a:latin typeface="Comic Sans MS" pitchFamily="66" charset="0"/>
              </a:rPr>
              <a:t>АУДИРОВАНИЕ</a:t>
            </a:r>
            <a:endParaRPr lang="ru-RU" sz="2000" dirty="0">
              <a:latin typeface="Comic Sans MS" pitchFamily="66" charset="0"/>
            </a:endParaRPr>
          </a:p>
        </p:txBody>
      </p:sp>
      <p:pic>
        <p:nvPicPr>
          <p:cNvPr id="11266" name="Picture 2" descr="https://www.jing.fm/clipimg/detail/251-2512009_noun-listen-753141-2fac66-transparent-background-hearing-icon.png"/>
          <p:cNvPicPr>
            <a:picLocks noChangeAspect="1" noChangeArrowheads="1"/>
          </p:cNvPicPr>
          <p:nvPr/>
        </p:nvPicPr>
        <p:blipFill>
          <a:blip r:embed="rId2" cstate="print"/>
          <a:srcRect/>
          <a:stretch>
            <a:fillRect/>
          </a:stretch>
        </p:blipFill>
        <p:spPr bwMode="auto">
          <a:xfrm>
            <a:off x="7429520" y="214290"/>
            <a:ext cx="1262397" cy="128588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71480"/>
            <a:ext cx="8072494" cy="4801314"/>
          </a:xfrm>
          <a:prstGeom prst="rect">
            <a:avLst/>
          </a:prstGeom>
          <a:noFill/>
        </p:spPr>
        <p:txBody>
          <a:bodyPr wrap="square" rtlCol="0">
            <a:spAutoFit/>
          </a:bodyPr>
          <a:lstStyle/>
          <a:p>
            <a:pPr algn="ctr">
              <a:lnSpc>
                <a:spcPct val="150000"/>
              </a:lnSpc>
            </a:pPr>
            <a:r>
              <a:rPr lang="ru-RU" sz="2400" dirty="0" smtClean="0"/>
              <a:t>Примеры на контроль понимания после прослушивания</a:t>
            </a:r>
          </a:p>
          <a:p>
            <a:pPr lvl="0">
              <a:lnSpc>
                <a:spcPct val="150000"/>
              </a:lnSpc>
              <a:buFont typeface="Wingdings" pitchFamily="2" charset="2"/>
              <a:buChar char="Ø"/>
            </a:pPr>
            <a:r>
              <a:rPr lang="ru-RU" sz="2400" dirty="0" smtClean="0">
                <a:solidFill>
                  <a:srgbClr val="0070C0"/>
                </a:solidFill>
              </a:rPr>
              <a:t>Верно/неверно высказывание;</a:t>
            </a:r>
          </a:p>
          <a:p>
            <a:pPr lvl="0">
              <a:lnSpc>
                <a:spcPct val="150000"/>
              </a:lnSpc>
              <a:buFont typeface="Wingdings" pitchFamily="2" charset="2"/>
              <a:buChar char="Ø"/>
            </a:pPr>
            <a:r>
              <a:rPr lang="ru-RU" sz="2400" dirty="0" smtClean="0">
                <a:solidFill>
                  <a:srgbClr val="0070C0"/>
                </a:solidFill>
              </a:rPr>
              <a:t>Поставить в правильный порядок пункты плана;</a:t>
            </a:r>
          </a:p>
          <a:p>
            <a:pPr lvl="0">
              <a:lnSpc>
                <a:spcPct val="150000"/>
              </a:lnSpc>
              <a:buFont typeface="Wingdings" pitchFamily="2" charset="2"/>
              <a:buChar char="Ø"/>
            </a:pPr>
            <a:r>
              <a:rPr lang="ru-RU" sz="2400" dirty="0" smtClean="0">
                <a:solidFill>
                  <a:srgbClr val="0070C0"/>
                </a:solidFill>
              </a:rPr>
              <a:t>Подобрать иллюстрацию;</a:t>
            </a:r>
          </a:p>
          <a:p>
            <a:pPr lvl="0">
              <a:lnSpc>
                <a:spcPct val="150000"/>
              </a:lnSpc>
              <a:buFont typeface="Wingdings" pitchFamily="2" charset="2"/>
              <a:buChar char="Ø"/>
            </a:pPr>
            <a:r>
              <a:rPr lang="ru-RU" sz="2400" dirty="0" smtClean="0">
                <a:solidFill>
                  <a:srgbClr val="0070C0"/>
                </a:solidFill>
              </a:rPr>
              <a:t>Нарисовать услышанное;</a:t>
            </a:r>
          </a:p>
          <a:p>
            <a:pPr lvl="0">
              <a:lnSpc>
                <a:spcPct val="150000"/>
              </a:lnSpc>
              <a:buFont typeface="Wingdings" pitchFamily="2" charset="2"/>
              <a:buChar char="Ø"/>
            </a:pPr>
            <a:r>
              <a:rPr lang="ru-RU" sz="2400" dirty="0" smtClean="0">
                <a:solidFill>
                  <a:srgbClr val="0070C0"/>
                </a:solidFill>
              </a:rPr>
              <a:t>Восстановить текст;</a:t>
            </a:r>
          </a:p>
          <a:p>
            <a:pPr lvl="0">
              <a:lnSpc>
                <a:spcPct val="150000"/>
              </a:lnSpc>
              <a:buFont typeface="Wingdings" pitchFamily="2" charset="2"/>
              <a:buChar char="Ø"/>
            </a:pPr>
            <a:r>
              <a:rPr lang="ru-RU" sz="2400" dirty="0" smtClean="0">
                <a:solidFill>
                  <a:srgbClr val="0070C0"/>
                </a:solidFill>
              </a:rPr>
              <a:t>Выбрать заголовок из  нескольких вариантов. </a:t>
            </a:r>
          </a:p>
          <a:p>
            <a:endParaRPr lang="ru-RU"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42852"/>
            <a:ext cx="6429420" cy="400110"/>
          </a:xfrm>
          <a:prstGeom prst="rect">
            <a:avLst/>
          </a:prstGeom>
          <a:noFill/>
        </p:spPr>
        <p:txBody>
          <a:bodyPr wrap="square" rtlCol="0">
            <a:spAutoFit/>
          </a:bodyPr>
          <a:lstStyle/>
          <a:p>
            <a:pPr algn="ctr"/>
            <a:r>
              <a:rPr lang="ru-RU" sz="2000" dirty="0" smtClean="0">
                <a:latin typeface="Comic Sans MS" pitchFamily="66" charset="0"/>
              </a:rPr>
              <a:t>ЧТЕНИЕ</a:t>
            </a:r>
            <a:endParaRPr lang="ru-RU" sz="2000" dirty="0">
              <a:latin typeface="Comic Sans MS" pitchFamily="66" charset="0"/>
            </a:endParaRPr>
          </a:p>
        </p:txBody>
      </p:sp>
      <p:sp>
        <p:nvSpPr>
          <p:cNvPr id="3" name="TextBox 2"/>
          <p:cNvSpPr txBox="1"/>
          <p:nvPr/>
        </p:nvSpPr>
        <p:spPr>
          <a:xfrm>
            <a:off x="357158" y="571480"/>
            <a:ext cx="7215238" cy="1323439"/>
          </a:xfrm>
          <a:prstGeom prst="rect">
            <a:avLst/>
          </a:prstGeom>
          <a:noFill/>
        </p:spPr>
        <p:txBody>
          <a:bodyPr wrap="square" rtlCol="0">
            <a:spAutoFit/>
          </a:bodyPr>
          <a:lstStyle/>
          <a:p>
            <a:pPr algn="just"/>
            <a:r>
              <a:rPr lang="ru-RU" sz="2000" dirty="0" smtClean="0"/>
              <a:t>Целью обучения чтения является формирование умений просмотрового, ознакомительного и изучающего чтения, то есть извлечение информации в нужном объеме для решения конкретной речевой задачи. </a:t>
            </a:r>
            <a:endParaRPr lang="ru-RU" sz="2000" dirty="0"/>
          </a:p>
        </p:txBody>
      </p:sp>
      <p:sp>
        <p:nvSpPr>
          <p:cNvPr id="5" name="Прямоугольник 4"/>
          <p:cNvSpPr/>
          <p:nvPr/>
        </p:nvSpPr>
        <p:spPr>
          <a:xfrm>
            <a:off x="500034" y="2285992"/>
            <a:ext cx="8072494" cy="785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It’s too loud! Please be quiet!</a:t>
            </a:r>
            <a:endParaRPr lang="ru-RU" dirty="0"/>
          </a:p>
        </p:txBody>
      </p:sp>
      <p:sp>
        <p:nvSpPr>
          <p:cNvPr id="6" name="Прямоугольник 5"/>
          <p:cNvSpPr/>
          <p:nvPr/>
        </p:nvSpPr>
        <p:spPr>
          <a:xfrm>
            <a:off x="500034" y="3143248"/>
            <a:ext cx="8143932" cy="1857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Every Friday night Sally is angry with her sister, Jenny. Every Friday Jenny watches pop concerts on TV.  She loves listening to very loud pop songs. It is too loud for Sally. “it’s too loud,” says Sally. Then Jenny starts to sing, “</a:t>
            </a:r>
            <a:r>
              <a:rPr lang="en-US" dirty="0" err="1" smtClean="0"/>
              <a:t>Sha</a:t>
            </a:r>
            <a:r>
              <a:rPr lang="en-US" dirty="0" smtClean="0"/>
              <a:t>-la-la-la-la…”  “Please be quiet,” shouts Sally. But Jenny doesn’t turn it down. </a:t>
            </a:r>
          </a:p>
        </p:txBody>
      </p:sp>
      <p:sp>
        <p:nvSpPr>
          <p:cNvPr id="7" name="Прямоугольник 6"/>
          <p:cNvSpPr/>
          <p:nvPr/>
        </p:nvSpPr>
        <p:spPr>
          <a:xfrm>
            <a:off x="500034" y="5072074"/>
            <a:ext cx="8143932"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Sally doesn’t like Friday nights. But Jenny likes Friday nights. </a:t>
            </a:r>
            <a:endParaRPr lang="ru-RU" dirty="0"/>
          </a:p>
        </p:txBody>
      </p:sp>
      <p:pic>
        <p:nvPicPr>
          <p:cNvPr id="9218" name="Picture 2" descr="https://static.tildacdn.com/tild6435-3162-4438-b763-386232363838/poznavatel_no.png"/>
          <p:cNvPicPr>
            <a:picLocks noChangeAspect="1" noChangeArrowheads="1"/>
          </p:cNvPicPr>
          <p:nvPr/>
        </p:nvPicPr>
        <p:blipFill>
          <a:blip r:embed="rId2" cstate="print"/>
          <a:srcRect/>
          <a:stretch>
            <a:fillRect/>
          </a:stretch>
        </p:blipFill>
        <p:spPr bwMode="auto">
          <a:xfrm>
            <a:off x="7572396" y="571480"/>
            <a:ext cx="1143008" cy="114300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857364"/>
            <a:ext cx="8072494" cy="3693319"/>
          </a:xfrm>
          <a:prstGeom prst="rect">
            <a:avLst/>
          </a:prstGeom>
          <a:noFill/>
        </p:spPr>
        <p:txBody>
          <a:bodyPr wrap="square" rtlCol="0">
            <a:spAutoFit/>
          </a:bodyPr>
          <a:lstStyle/>
          <a:p>
            <a:r>
              <a:rPr lang="ru-RU" dirty="0" smtClean="0"/>
              <a:t>        </a:t>
            </a:r>
            <a:r>
              <a:rPr lang="en-US" sz="2400" dirty="0" smtClean="0"/>
              <a:t>It’s too loud! Please be quiet!</a:t>
            </a:r>
            <a:endParaRPr lang="ru-RU" sz="2400" dirty="0" smtClean="0"/>
          </a:p>
          <a:p>
            <a:r>
              <a:rPr lang="en-US" sz="2400" dirty="0" smtClean="0"/>
              <a:t>        Every Friday night Sally is angry with her sister, Jenny. Every Friday Jenny watches pop concerts on TV.  She loves listening to very loud pop songs. It is too loud for Sally</a:t>
            </a:r>
            <a:r>
              <a:rPr lang="en-US" sz="2400" b="1" dirty="0" smtClean="0">
                <a:solidFill>
                  <a:srgbClr val="FF0000"/>
                </a:solidFill>
              </a:rPr>
              <a:t>. “it’s too loud,” </a:t>
            </a:r>
            <a:r>
              <a:rPr lang="en-US" sz="2400" dirty="0" smtClean="0"/>
              <a:t>says Sally. Then Jenny starts to sing</a:t>
            </a:r>
            <a:r>
              <a:rPr lang="en-US" sz="2400" b="1" dirty="0" smtClean="0">
                <a:solidFill>
                  <a:srgbClr val="FF0000"/>
                </a:solidFill>
              </a:rPr>
              <a:t>, “</a:t>
            </a:r>
            <a:r>
              <a:rPr lang="en-US" sz="2400" b="1" dirty="0" err="1" smtClean="0">
                <a:solidFill>
                  <a:srgbClr val="FF0000"/>
                </a:solidFill>
              </a:rPr>
              <a:t>Sha</a:t>
            </a:r>
            <a:r>
              <a:rPr lang="en-US" sz="2400" b="1" dirty="0" smtClean="0">
                <a:solidFill>
                  <a:srgbClr val="FF0000"/>
                </a:solidFill>
              </a:rPr>
              <a:t>-la-la-la-la…”  “Please be quiet,” </a:t>
            </a:r>
            <a:r>
              <a:rPr lang="en-US" sz="2400" dirty="0" smtClean="0"/>
              <a:t>shouts Sally. But Jenny doesn’t turn it down. </a:t>
            </a:r>
            <a:endParaRPr lang="ru-RU" sz="2400" dirty="0" smtClean="0"/>
          </a:p>
          <a:p>
            <a:r>
              <a:rPr lang="en-US" sz="2400" dirty="0" smtClean="0"/>
              <a:t>         Sally doesn’t like Friday nights. But Jenny likes Friday nights. </a:t>
            </a:r>
            <a:endParaRPr lang="ru-RU" sz="2400" dirty="0" smtClean="0"/>
          </a:p>
          <a:p>
            <a:endParaRPr lang="ru-RU" dirty="0"/>
          </a:p>
        </p:txBody>
      </p:sp>
      <p:sp>
        <p:nvSpPr>
          <p:cNvPr id="4" name="TextBox 3"/>
          <p:cNvSpPr txBox="1"/>
          <p:nvPr/>
        </p:nvSpPr>
        <p:spPr>
          <a:xfrm>
            <a:off x="500034" y="428604"/>
            <a:ext cx="7929618" cy="461665"/>
          </a:xfrm>
          <a:prstGeom prst="rect">
            <a:avLst/>
          </a:prstGeom>
          <a:noFill/>
        </p:spPr>
        <p:txBody>
          <a:bodyPr wrap="square" rtlCol="0">
            <a:spAutoFit/>
          </a:bodyPr>
          <a:lstStyle/>
          <a:p>
            <a:pPr>
              <a:buFont typeface="Wingdings" pitchFamily="2" charset="2"/>
              <a:buChar char="ü"/>
            </a:pPr>
            <a:r>
              <a:rPr lang="ru-RU" sz="2400" dirty="0" smtClean="0">
                <a:solidFill>
                  <a:srgbClr val="002060"/>
                </a:solidFill>
              </a:rPr>
              <a:t>Слова/ фразы в кавычках. </a:t>
            </a:r>
            <a:endParaRPr lang="ru-RU" sz="2400" dirty="0">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2357430"/>
            <a:ext cx="7500990" cy="3785652"/>
          </a:xfrm>
          <a:prstGeom prst="rect">
            <a:avLst/>
          </a:prstGeom>
          <a:noFill/>
        </p:spPr>
        <p:txBody>
          <a:bodyPr wrap="square" rtlCol="0">
            <a:spAutoFit/>
          </a:bodyPr>
          <a:lstStyle/>
          <a:p>
            <a:r>
              <a:rPr lang="ru-RU" b="1" dirty="0" smtClean="0">
                <a:solidFill>
                  <a:srgbClr val="7030A0"/>
                </a:solidFill>
              </a:rPr>
              <a:t>        </a:t>
            </a:r>
            <a:r>
              <a:rPr lang="en-US" sz="2400" b="1" dirty="0" smtClean="0">
                <a:solidFill>
                  <a:srgbClr val="7030A0"/>
                </a:solidFill>
              </a:rPr>
              <a:t>It’s </a:t>
            </a:r>
            <a:r>
              <a:rPr lang="en-US" sz="2400" dirty="0" smtClean="0"/>
              <a:t>too loud! </a:t>
            </a:r>
            <a:r>
              <a:rPr lang="en-US" sz="2400" b="1" dirty="0" smtClean="0">
                <a:solidFill>
                  <a:srgbClr val="7030A0"/>
                </a:solidFill>
              </a:rPr>
              <a:t>Please</a:t>
            </a:r>
            <a:r>
              <a:rPr lang="en-US" sz="2400" dirty="0" smtClean="0"/>
              <a:t> </a:t>
            </a:r>
            <a:r>
              <a:rPr lang="en-US" sz="2400" b="1" dirty="0" smtClean="0">
                <a:solidFill>
                  <a:srgbClr val="00B050"/>
                </a:solidFill>
              </a:rPr>
              <a:t>be quiet</a:t>
            </a:r>
            <a:r>
              <a:rPr lang="en-US" sz="2400" dirty="0" smtClean="0"/>
              <a:t>!</a:t>
            </a:r>
            <a:endParaRPr lang="ru-RU" sz="2400" dirty="0" smtClean="0"/>
          </a:p>
          <a:p>
            <a:r>
              <a:rPr lang="en-US" sz="2400" dirty="0" smtClean="0"/>
              <a:t>        </a:t>
            </a:r>
            <a:r>
              <a:rPr lang="en-US" sz="2400" b="1" dirty="0" smtClean="0">
                <a:solidFill>
                  <a:srgbClr val="7030A0"/>
                </a:solidFill>
              </a:rPr>
              <a:t>Every Friday </a:t>
            </a:r>
            <a:r>
              <a:rPr lang="en-US" sz="2400" dirty="0" smtClean="0"/>
              <a:t>night </a:t>
            </a:r>
            <a:r>
              <a:rPr lang="en-US" sz="2400" b="1" dirty="0" smtClean="0">
                <a:solidFill>
                  <a:srgbClr val="7030A0"/>
                </a:solidFill>
              </a:rPr>
              <a:t>Sally</a:t>
            </a:r>
            <a:r>
              <a:rPr lang="en-US" sz="2400" dirty="0" smtClean="0"/>
              <a:t> </a:t>
            </a:r>
            <a:r>
              <a:rPr lang="en-US" sz="2400" b="1" dirty="0" smtClean="0">
                <a:solidFill>
                  <a:srgbClr val="00B050"/>
                </a:solidFill>
              </a:rPr>
              <a:t>is angry </a:t>
            </a:r>
            <a:r>
              <a:rPr lang="en-US" sz="2400" dirty="0" smtClean="0"/>
              <a:t>with her sister, </a:t>
            </a:r>
            <a:r>
              <a:rPr lang="en-US" sz="2400" b="1" dirty="0" smtClean="0">
                <a:solidFill>
                  <a:srgbClr val="7030A0"/>
                </a:solidFill>
              </a:rPr>
              <a:t>Jenny</a:t>
            </a:r>
            <a:r>
              <a:rPr lang="en-US" sz="2400" dirty="0" smtClean="0"/>
              <a:t>. </a:t>
            </a:r>
            <a:r>
              <a:rPr lang="en-US" sz="2400" b="1" dirty="0" smtClean="0">
                <a:solidFill>
                  <a:srgbClr val="7030A0"/>
                </a:solidFill>
              </a:rPr>
              <a:t>Every</a:t>
            </a:r>
            <a:r>
              <a:rPr lang="en-US" sz="2400" dirty="0" smtClean="0"/>
              <a:t> Friday Jenny watches pop concerts on </a:t>
            </a:r>
            <a:r>
              <a:rPr lang="en-US" sz="2400" b="1" dirty="0" smtClean="0">
                <a:solidFill>
                  <a:srgbClr val="7030A0"/>
                </a:solidFill>
              </a:rPr>
              <a:t>TV</a:t>
            </a:r>
            <a:r>
              <a:rPr lang="en-US" sz="2400" dirty="0" smtClean="0"/>
              <a:t>.  </a:t>
            </a:r>
            <a:r>
              <a:rPr lang="en-US" sz="2400" b="1" dirty="0" smtClean="0">
                <a:solidFill>
                  <a:srgbClr val="7030A0"/>
                </a:solidFill>
              </a:rPr>
              <a:t>She</a:t>
            </a:r>
            <a:r>
              <a:rPr lang="en-US" sz="2400" dirty="0" smtClean="0"/>
              <a:t> loves </a:t>
            </a:r>
            <a:r>
              <a:rPr lang="en-US" sz="2400" b="1" dirty="0" smtClean="0">
                <a:solidFill>
                  <a:srgbClr val="C00000"/>
                </a:solidFill>
              </a:rPr>
              <a:t>listening</a:t>
            </a:r>
            <a:r>
              <a:rPr lang="en-US" sz="2400" dirty="0" smtClean="0">
                <a:solidFill>
                  <a:srgbClr val="C00000"/>
                </a:solidFill>
              </a:rPr>
              <a:t> </a:t>
            </a:r>
            <a:r>
              <a:rPr lang="en-US" sz="2400" dirty="0" smtClean="0"/>
              <a:t>to very loud pop songs. </a:t>
            </a:r>
            <a:r>
              <a:rPr lang="en-US" sz="2400" b="1" dirty="0" smtClean="0">
                <a:solidFill>
                  <a:srgbClr val="7030A0"/>
                </a:solidFill>
              </a:rPr>
              <a:t>It </a:t>
            </a:r>
            <a:r>
              <a:rPr lang="en-US" sz="2400" dirty="0" smtClean="0"/>
              <a:t>is too loud for Sally</a:t>
            </a:r>
            <a:r>
              <a:rPr lang="en-US" sz="2400" b="1" dirty="0" smtClean="0">
                <a:solidFill>
                  <a:srgbClr val="FF0000"/>
                </a:solidFill>
              </a:rPr>
              <a:t>. </a:t>
            </a:r>
            <a:r>
              <a:rPr lang="en-US" sz="2400" dirty="0" smtClean="0"/>
              <a:t>“</a:t>
            </a:r>
            <a:r>
              <a:rPr lang="en-US" sz="2400" b="1" dirty="0" smtClean="0">
                <a:solidFill>
                  <a:srgbClr val="00B050"/>
                </a:solidFill>
              </a:rPr>
              <a:t>it’s </a:t>
            </a:r>
            <a:r>
              <a:rPr lang="en-US" sz="2400" dirty="0" smtClean="0"/>
              <a:t>too loud,” says Sally. </a:t>
            </a:r>
            <a:r>
              <a:rPr lang="en-US" sz="2400" b="1" dirty="0" smtClean="0">
                <a:solidFill>
                  <a:srgbClr val="7030A0"/>
                </a:solidFill>
              </a:rPr>
              <a:t>Then</a:t>
            </a:r>
            <a:r>
              <a:rPr lang="en-US" sz="2400" dirty="0" smtClean="0"/>
              <a:t> Jenny starts to sing, “</a:t>
            </a:r>
            <a:r>
              <a:rPr lang="en-US" sz="2400" dirty="0" err="1" smtClean="0"/>
              <a:t>Sha</a:t>
            </a:r>
            <a:r>
              <a:rPr lang="en-US" sz="2400" dirty="0" smtClean="0"/>
              <a:t>-la-la-la-la…”  “</a:t>
            </a:r>
            <a:r>
              <a:rPr lang="en-US" sz="2400" b="1" dirty="0" smtClean="0">
                <a:solidFill>
                  <a:srgbClr val="7030A0"/>
                </a:solidFill>
              </a:rPr>
              <a:t>Please</a:t>
            </a:r>
            <a:r>
              <a:rPr lang="en-US" sz="2400" dirty="0" smtClean="0"/>
              <a:t> </a:t>
            </a:r>
            <a:r>
              <a:rPr lang="en-US" sz="2400" b="1" dirty="0" smtClean="0">
                <a:solidFill>
                  <a:srgbClr val="00B050"/>
                </a:solidFill>
              </a:rPr>
              <a:t>be quiet</a:t>
            </a:r>
            <a:r>
              <a:rPr lang="en-US" sz="2400" dirty="0" smtClean="0"/>
              <a:t>,” shouts Sally. </a:t>
            </a:r>
            <a:r>
              <a:rPr lang="en-US" sz="2400" b="1" dirty="0" smtClean="0">
                <a:solidFill>
                  <a:srgbClr val="7030A0"/>
                </a:solidFill>
              </a:rPr>
              <a:t>But</a:t>
            </a:r>
            <a:r>
              <a:rPr lang="en-US" sz="2400" dirty="0" smtClean="0"/>
              <a:t> Jenny doesn’t turn it down. </a:t>
            </a:r>
            <a:endParaRPr lang="ru-RU" sz="2400" dirty="0" smtClean="0"/>
          </a:p>
          <a:p>
            <a:r>
              <a:rPr lang="en-US" sz="2400" dirty="0" smtClean="0"/>
              <a:t>         Sally doesn’t like </a:t>
            </a:r>
            <a:r>
              <a:rPr lang="en-US" sz="2400" b="1" dirty="0" smtClean="0">
                <a:solidFill>
                  <a:srgbClr val="7030A0"/>
                </a:solidFill>
              </a:rPr>
              <a:t>Friday</a:t>
            </a:r>
            <a:r>
              <a:rPr lang="en-US" sz="2400" dirty="0" smtClean="0"/>
              <a:t> nights. But Jenny likes Friday nights. </a:t>
            </a:r>
            <a:endParaRPr lang="ru-RU" sz="2400" dirty="0"/>
          </a:p>
        </p:txBody>
      </p:sp>
      <p:sp>
        <p:nvSpPr>
          <p:cNvPr id="4" name="TextBox 3"/>
          <p:cNvSpPr txBox="1"/>
          <p:nvPr/>
        </p:nvSpPr>
        <p:spPr>
          <a:xfrm>
            <a:off x="500034" y="428604"/>
            <a:ext cx="7715304" cy="1569660"/>
          </a:xfrm>
          <a:prstGeom prst="rect">
            <a:avLst/>
          </a:prstGeom>
          <a:noFill/>
        </p:spPr>
        <p:txBody>
          <a:bodyPr wrap="square" rtlCol="0">
            <a:spAutoFit/>
          </a:bodyPr>
          <a:lstStyle/>
          <a:p>
            <a:pPr>
              <a:buFont typeface="Wingdings" pitchFamily="2" charset="2"/>
              <a:buChar char="ü"/>
            </a:pPr>
            <a:r>
              <a:rPr lang="ru-RU" sz="2400" b="1" dirty="0" smtClean="0">
                <a:solidFill>
                  <a:srgbClr val="7030A0"/>
                </a:solidFill>
              </a:rPr>
              <a:t>слова с заглавной буквы</a:t>
            </a:r>
          </a:p>
          <a:p>
            <a:pPr>
              <a:buFont typeface="Wingdings" pitchFamily="2" charset="2"/>
              <a:buChar char="ü"/>
            </a:pPr>
            <a:r>
              <a:rPr lang="ru-RU" sz="2400" b="1" dirty="0" smtClean="0">
                <a:solidFill>
                  <a:srgbClr val="C00000"/>
                </a:solidFill>
              </a:rPr>
              <a:t>самое длинное слово</a:t>
            </a:r>
          </a:p>
          <a:p>
            <a:pPr>
              <a:buFont typeface="Wingdings" pitchFamily="2" charset="2"/>
              <a:buChar char="ü"/>
            </a:pPr>
            <a:r>
              <a:rPr lang="ru-RU" sz="2400" b="1" dirty="0" smtClean="0">
                <a:solidFill>
                  <a:srgbClr val="00B050"/>
                </a:solidFill>
              </a:rPr>
              <a:t>словосочетания с определенной грамматической структурой</a:t>
            </a:r>
            <a:endParaRPr lang="ru-RU" sz="2400" b="1" dirty="0">
              <a:solidFill>
                <a:srgbClr val="00B050"/>
              </a:solidFill>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285728"/>
            <a:ext cx="7500990" cy="369332"/>
          </a:xfrm>
          <a:prstGeom prst="rect">
            <a:avLst/>
          </a:prstGeom>
          <a:noFill/>
        </p:spPr>
        <p:txBody>
          <a:bodyPr wrap="square" rtlCol="0">
            <a:spAutoFit/>
          </a:bodyPr>
          <a:lstStyle/>
          <a:p>
            <a:pPr algn="ctr"/>
            <a:r>
              <a:rPr lang="ru-RU" dirty="0" smtClean="0">
                <a:latin typeface="Comic Sans MS" pitchFamily="66" charset="0"/>
              </a:rPr>
              <a:t>ЛЕКСИКО-ГРАММАТИЧЕСКИЙ ТЕСТ</a:t>
            </a:r>
            <a:endParaRPr lang="ru-RU" dirty="0">
              <a:latin typeface="Comic Sans MS" pitchFamily="66" charset="0"/>
            </a:endParaRPr>
          </a:p>
        </p:txBody>
      </p:sp>
      <p:sp>
        <p:nvSpPr>
          <p:cNvPr id="4" name="TextBox 3"/>
          <p:cNvSpPr txBox="1"/>
          <p:nvPr/>
        </p:nvSpPr>
        <p:spPr>
          <a:xfrm>
            <a:off x="285720" y="714356"/>
            <a:ext cx="8358246" cy="5355312"/>
          </a:xfrm>
          <a:prstGeom prst="rect">
            <a:avLst/>
          </a:prstGeom>
          <a:noFill/>
        </p:spPr>
        <p:txBody>
          <a:bodyPr wrap="square" rtlCol="0">
            <a:spAutoFit/>
          </a:bodyPr>
          <a:lstStyle/>
          <a:p>
            <a:pPr>
              <a:buFont typeface="Wingdings" pitchFamily="2" charset="2"/>
              <a:buChar char="ü"/>
            </a:pPr>
            <a:r>
              <a:rPr lang="ru-RU" dirty="0" smtClean="0"/>
              <a:t>уметь использовать основные коммуникативные типы предложений: </a:t>
            </a:r>
            <a:r>
              <a:rPr lang="ru-RU" i="1" dirty="0" smtClean="0"/>
              <a:t>повествовательные, вопросительные, побудительные.</a:t>
            </a:r>
          </a:p>
          <a:p>
            <a:pPr>
              <a:buFont typeface="Wingdings" pitchFamily="2" charset="2"/>
              <a:buChar char="ü"/>
            </a:pPr>
            <a:r>
              <a:rPr lang="ru-RU" dirty="0" smtClean="0"/>
              <a:t>порядок слов в предложении. Утвердительные и отрицательные предложения. </a:t>
            </a:r>
          </a:p>
          <a:p>
            <a:pPr>
              <a:buFont typeface="Wingdings" pitchFamily="2" charset="2"/>
              <a:buChar char="ü"/>
            </a:pPr>
            <a:r>
              <a:rPr lang="ru-RU" dirty="0" smtClean="0"/>
              <a:t>использовать глагол</a:t>
            </a:r>
            <a:r>
              <a:rPr lang="en-US" dirty="0" smtClean="0"/>
              <a:t> - </a:t>
            </a:r>
            <a:r>
              <a:rPr lang="ru-RU" dirty="0" smtClean="0"/>
              <a:t>связку</a:t>
            </a:r>
            <a:r>
              <a:rPr lang="en-US" dirty="0" smtClean="0"/>
              <a:t> to be </a:t>
            </a:r>
            <a:r>
              <a:rPr lang="ru-RU" dirty="0" smtClean="0"/>
              <a:t>в</a:t>
            </a:r>
            <a:r>
              <a:rPr lang="en-US" dirty="0" smtClean="0"/>
              <a:t> Present Simple, Past Simple;</a:t>
            </a:r>
            <a:endParaRPr lang="ru-RU" dirty="0" smtClean="0"/>
          </a:p>
          <a:p>
            <a:pPr>
              <a:buFont typeface="Wingdings" pitchFamily="2" charset="2"/>
              <a:buChar char="ü"/>
            </a:pPr>
            <a:r>
              <a:rPr lang="ru-RU" dirty="0" smtClean="0"/>
              <a:t> использовать глагол </a:t>
            </a:r>
            <a:r>
              <a:rPr lang="ru-RU" dirty="0" err="1" smtClean="0"/>
              <a:t>can</a:t>
            </a:r>
            <a:r>
              <a:rPr lang="ru-RU" dirty="0" smtClean="0"/>
              <a:t> и </a:t>
            </a:r>
            <a:r>
              <a:rPr lang="ru-RU" dirty="0" err="1" smtClean="0"/>
              <a:t>must</a:t>
            </a:r>
            <a:r>
              <a:rPr lang="ru-RU" dirty="0" smtClean="0"/>
              <a:t>;</a:t>
            </a:r>
          </a:p>
          <a:p>
            <a:pPr>
              <a:buFont typeface="Wingdings" pitchFamily="2" charset="2"/>
              <a:buChar char="ü"/>
            </a:pPr>
            <a:r>
              <a:rPr lang="ru-RU" dirty="0" smtClean="0"/>
              <a:t>использовать глаголы в</a:t>
            </a:r>
            <a:r>
              <a:rPr lang="en-US" dirty="0" smtClean="0"/>
              <a:t> Present Simple, Past Simple, Future Simple, Present Continuous</a:t>
            </a:r>
            <a:r>
              <a:rPr lang="ru-RU" dirty="0" smtClean="0"/>
              <a:t>.</a:t>
            </a:r>
          </a:p>
          <a:p>
            <a:pPr>
              <a:buFont typeface="Wingdings" pitchFamily="2" charset="2"/>
              <a:buChar char="ü"/>
            </a:pPr>
            <a:r>
              <a:rPr lang="ru-RU" dirty="0" smtClean="0"/>
              <a:t>использовать существительные в единственном и множественном числе.</a:t>
            </a:r>
          </a:p>
          <a:p>
            <a:pPr>
              <a:buFont typeface="Wingdings" pitchFamily="2" charset="2"/>
              <a:buChar char="ü"/>
            </a:pPr>
            <a:r>
              <a:rPr lang="ru-RU" dirty="0" smtClean="0"/>
              <a:t>использовать личные местоимения в именительном и объектном падежах.</a:t>
            </a:r>
          </a:p>
          <a:p>
            <a:pPr>
              <a:buFont typeface="Wingdings" pitchFamily="2" charset="2"/>
              <a:buChar char="ü"/>
            </a:pPr>
            <a:r>
              <a:rPr lang="ru-RU" dirty="0" smtClean="0"/>
              <a:t>выражать коммуникативные намерения с использованием грамматических форм</a:t>
            </a:r>
            <a:r>
              <a:rPr lang="en-US" dirty="0" smtClean="0"/>
              <a:t> Present Simple, Past Simple (</a:t>
            </a:r>
            <a:r>
              <a:rPr lang="ru-RU" dirty="0" smtClean="0"/>
              <a:t>правильные и неправильные глаголы</a:t>
            </a:r>
            <a:r>
              <a:rPr lang="en-US" dirty="0" smtClean="0"/>
              <a:t>)</a:t>
            </a:r>
            <a:r>
              <a:rPr lang="ru-RU" dirty="0" smtClean="0"/>
              <a:t>.</a:t>
            </a:r>
          </a:p>
          <a:p>
            <a:pPr>
              <a:buFont typeface="Wingdings" pitchFamily="2" charset="2"/>
              <a:buChar char="ü"/>
            </a:pPr>
            <a:r>
              <a:rPr lang="ru-RU" dirty="0" smtClean="0"/>
              <a:t>использовать в речи наиболее употребительные предлоги для обозначения временных и пространственных соответствий.</a:t>
            </a:r>
          </a:p>
          <a:p>
            <a:pPr>
              <a:buFont typeface="Wingdings" pitchFamily="2" charset="2"/>
              <a:buChar char="ü"/>
            </a:pPr>
            <a:r>
              <a:rPr lang="ru-RU" dirty="0" smtClean="0"/>
              <a:t>оперировать в речи наречиями времени .</a:t>
            </a:r>
          </a:p>
          <a:p>
            <a:pPr>
              <a:buFont typeface="Wingdings" pitchFamily="2" charset="2"/>
              <a:buChar char="ü"/>
            </a:pPr>
            <a:endParaRPr lang="ru-RU" i="1" dirty="0"/>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174</TotalTime>
  <Words>861</Words>
  <Application>Microsoft Office PowerPoint</Application>
  <PresentationFormat>Экран (4:3)</PresentationFormat>
  <Paragraphs>85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Sutzuki</dc:creator>
  <cp:lastModifiedBy>Пользователь Windows</cp:lastModifiedBy>
  <cp:revision>21</cp:revision>
  <dcterms:created xsi:type="dcterms:W3CDTF">2023-10-14T12:01:32Z</dcterms:created>
  <dcterms:modified xsi:type="dcterms:W3CDTF">2023-10-18T13:24:23Z</dcterms:modified>
</cp:coreProperties>
</file>